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72"/>
  </p:notesMasterIdLst>
  <p:handoutMasterIdLst>
    <p:handoutMasterId r:id="rId73"/>
  </p:handoutMasterIdLst>
  <p:sldIdLst>
    <p:sldId id="260" r:id="rId2"/>
    <p:sldId id="272" r:id="rId3"/>
    <p:sldId id="307" r:id="rId4"/>
    <p:sldId id="274" r:id="rId5"/>
    <p:sldId id="308" r:id="rId6"/>
    <p:sldId id="276" r:id="rId7"/>
    <p:sldId id="273" r:id="rId8"/>
    <p:sldId id="277" r:id="rId9"/>
    <p:sldId id="278" r:id="rId10"/>
    <p:sldId id="279" r:id="rId11"/>
    <p:sldId id="281" r:id="rId12"/>
    <p:sldId id="362" r:id="rId13"/>
    <p:sldId id="346" r:id="rId14"/>
    <p:sldId id="287" r:id="rId15"/>
    <p:sldId id="288" r:id="rId16"/>
    <p:sldId id="289" r:id="rId17"/>
    <p:sldId id="350" r:id="rId18"/>
    <p:sldId id="364" r:id="rId19"/>
    <p:sldId id="291" r:id="rId20"/>
    <p:sldId id="311" r:id="rId21"/>
    <p:sldId id="343" r:id="rId22"/>
    <p:sldId id="293" r:id="rId23"/>
    <p:sldId id="306" r:id="rId24"/>
    <p:sldId id="294" r:id="rId25"/>
    <p:sldId id="295" r:id="rId26"/>
    <p:sldId id="312" r:id="rId27"/>
    <p:sldId id="341" r:id="rId28"/>
    <p:sldId id="327" r:id="rId29"/>
    <p:sldId id="351" r:id="rId30"/>
    <p:sldId id="328" r:id="rId31"/>
    <p:sldId id="336" r:id="rId32"/>
    <p:sldId id="297" r:id="rId33"/>
    <p:sldId id="310" r:id="rId34"/>
    <p:sldId id="299" r:id="rId35"/>
    <p:sldId id="347" r:id="rId36"/>
    <p:sldId id="348" r:id="rId37"/>
    <p:sldId id="301" r:id="rId38"/>
    <p:sldId id="349" r:id="rId39"/>
    <p:sldId id="303" r:id="rId40"/>
    <p:sldId id="319" r:id="rId41"/>
    <p:sldId id="265" r:id="rId42"/>
    <p:sldId id="266" r:id="rId43"/>
    <p:sldId id="267" r:id="rId44"/>
    <p:sldId id="322" r:id="rId45"/>
    <p:sldId id="323" r:id="rId46"/>
    <p:sldId id="360" r:id="rId47"/>
    <p:sldId id="270" r:id="rId48"/>
    <p:sldId id="271" r:id="rId49"/>
    <p:sldId id="324" r:id="rId50"/>
    <p:sldId id="358" r:id="rId51"/>
    <p:sldId id="357" r:id="rId52"/>
    <p:sldId id="339" r:id="rId53"/>
    <p:sldId id="359" r:id="rId54"/>
    <p:sldId id="356" r:id="rId55"/>
    <p:sldId id="354" r:id="rId56"/>
    <p:sldId id="329" r:id="rId57"/>
    <p:sldId id="330" r:id="rId58"/>
    <p:sldId id="331" r:id="rId59"/>
    <p:sldId id="332" r:id="rId60"/>
    <p:sldId id="333" r:id="rId61"/>
    <p:sldId id="334" r:id="rId62"/>
    <p:sldId id="335" r:id="rId63"/>
    <p:sldId id="318" r:id="rId64"/>
    <p:sldId id="342" r:id="rId65"/>
    <p:sldId id="317" r:id="rId66"/>
    <p:sldId id="345" r:id="rId67"/>
    <p:sldId id="338" r:id="rId68"/>
    <p:sldId id="353" r:id="rId69"/>
    <p:sldId id="340" r:id="rId70"/>
    <p:sldId id="344"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7663" autoAdjust="0"/>
  </p:normalViewPr>
  <p:slideViewPr>
    <p:cSldViewPr>
      <p:cViewPr>
        <p:scale>
          <a:sx n="62" d="100"/>
          <a:sy n="62" d="100"/>
        </p:scale>
        <p:origin x="-1398" y="-66"/>
      </p:cViewPr>
      <p:guideLst>
        <p:guide orient="horz" pos="2160"/>
        <p:guide pos="2880"/>
      </p:guideLst>
    </p:cSldViewPr>
  </p:slideViewPr>
  <p:outlineViewPr>
    <p:cViewPr>
      <p:scale>
        <a:sx n="33" d="100"/>
        <a:sy n="33" d="100"/>
      </p:scale>
      <p:origin x="0" y="9894"/>
    </p:cViewPr>
  </p:outlineViewPr>
  <p:notesTextViewPr>
    <p:cViewPr>
      <p:scale>
        <a:sx n="100" d="100"/>
        <a:sy n="100" d="100"/>
      </p:scale>
      <p:origin x="0" y="0"/>
    </p:cViewPr>
  </p:notesTextViewPr>
  <p:sorterViewPr>
    <p:cViewPr>
      <p:scale>
        <a:sx n="66" d="100"/>
        <a:sy n="66" d="100"/>
      </p:scale>
      <p:origin x="0" y="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4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a:p>
        </p:txBody>
      </p:sp>
      <p:sp>
        <p:nvSpPr>
          <p:cNvPr id="184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4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292B0865-9B14-4EC2-B500-1BD6B1067B6B}" type="slidenum">
              <a:rPr lang="en-US" altLang="en-US"/>
              <a:pPr/>
              <a:t>‹#›</a:t>
            </a:fld>
            <a:endParaRPr lang="en-US" altLang="en-US"/>
          </a:p>
        </p:txBody>
      </p:sp>
    </p:spTree>
    <p:extLst>
      <p:ext uri="{BB962C8B-B14F-4D97-AF65-F5344CB8AC3E}">
        <p14:creationId xmlns:p14="http://schemas.microsoft.com/office/powerpoint/2010/main" val="231469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6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Times New Roman"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6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Times New Roman" charset="0"/>
              </a:defRPr>
            </a:lvl1pPr>
          </a:lstStyle>
          <a:p>
            <a:pPr>
              <a:defRPr/>
            </a:pPr>
            <a:endParaRPr lang="en-US"/>
          </a:p>
        </p:txBody>
      </p:sp>
      <p:sp>
        <p:nvSpPr>
          <p:cNvPr id="186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5970D1-53AC-4F73-B947-A98D7E705089}" type="slidenum">
              <a:rPr lang="en-US" altLang="en-US"/>
              <a:pPr/>
              <a:t>‹#›</a:t>
            </a:fld>
            <a:endParaRPr lang="en-US" altLang="en-US"/>
          </a:p>
        </p:txBody>
      </p:sp>
    </p:spTree>
    <p:extLst>
      <p:ext uri="{BB962C8B-B14F-4D97-AF65-F5344CB8AC3E}">
        <p14:creationId xmlns:p14="http://schemas.microsoft.com/office/powerpoint/2010/main" val="1629686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AA7746-C76B-42B0-AA60-DBC018EEEF5E}" type="slidenum">
              <a:rPr lang="en-US" altLang="en-US"/>
              <a:pPr eaLnBrk="1" hangingPunct="1">
                <a:spcBef>
                  <a:spcPct val="0"/>
                </a:spcBef>
              </a:pPr>
              <a:t>1</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7533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Drilling down</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D13C64-CFCE-4326-B9F5-E5A71512F51D}"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421986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Drilling down</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5863CB-5880-467F-B1D4-90356AC2A6A9}"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4663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2 Feb HW is at 1309, 1.6’.</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C449D4-2557-4A66-BDBE-034503689187}"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77074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Any date can be chosen</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E936C4A-89EF-44B3-A5BF-EEEA05A7C641}"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133317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Under average meteorological conditions, HW will be about 4 + 1 or 5’.  But, it’s a prediction; don’t bet the farm on it.</a:t>
            </a:r>
          </a:p>
          <a:p>
            <a:pPr>
              <a:buFontTx/>
              <a:buChar char="•"/>
            </a:pPr>
            <a:r>
              <a:rPr lang="en-US" altLang="en-US" smtClean="0">
                <a:latin typeface="Arial" panose="020B0604020202020204" pitchFamily="34" charset="0"/>
              </a:rPr>
              <a:t>  Relate water depth to MLLW and height of tide.</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92031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is a memory device for the rule. </a:t>
            </a:r>
          </a:p>
          <a:p>
            <a:pPr>
              <a:buFontTx/>
              <a:buChar char="•"/>
            </a:pPr>
            <a:r>
              <a:rPr lang="en-US" altLang="en-US" smtClean="0">
                <a:latin typeface="Arial" panose="020B0604020202020204" pitchFamily="34" charset="0"/>
              </a:rPr>
              <a:t>  For semidiurnal tides the time period is about six hours.</a:t>
            </a:r>
          </a:p>
          <a:p>
            <a:pPr>
              <a:buFontTx/>
              <a:buChar char="•"/>
            </a:pPr>
            <a:r>
              <a:rPr lang="en-US" altLang="en-US" smtClean="0">
                <a:latin typeface="Arial" panose="020B0604020202020204" pitchFamily="34" charset="0"/>
              </a:rPr>
              <a:t>  For diurnal tides the time period is about 12 hours.</a:t>
            </a:r>
          </a:p>
          <a:p>
            <a:r>
              <a:rPr lang="en-US" altLang="en-US" smtClean="0">
                <a:latin typeface="Arial" panose="020B0604020202020204" pitchFamily="34" charset="0"/>
              </a:rPr>
              <a:t>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1F1148F-9CD8-4870-B861-150AD4D61382}"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648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rule is just an estimate.   It demonstrates that tide changes are non-linear during the tide cycle.   This is more critical for areas with large tides.  It’s also critical for very large draft ships where a few inches will determine whether the boat can traverse a channel.</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E36BE6-50D6-47E6-9224-8ABF6ECB434D}"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58043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Current sailing is beyond the scope f the course, but introduce the students to the graphical result (resultant) of set and drift. </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90C8FC3-E7A6-4D5A-A1C7-11B3126C1D06}"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62816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195122-5C99-4CA7-960F-041157D27FBF}" type="slidenum">
              <a:rPr lang="en-US" altLang="en-US">
                <a:latin typeface="Times New Roman" panose="02020603050405020304" pitchFamily="18" charset="0"/>
              </a:rPr>
              <a:pPr eaLnBrk="1" hangingPunct="1">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962971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Plot the 1312 DR position.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2198D05-02F8-4D1C-B9CB-676392C98008}"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400600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479167-8B1B-4779-8269-8FD62C1EFC08}" type="slidenum">
              <a:rPr lang="en-US" altLang="en-US"/>
              <a:pPr eaLnBrk="1" hangingPunct="1">
                <a:spcBef>
                  <a:spcPct val="0"/>
                </a:spcBef>
              </a:pPr>
              <a:t>2</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3374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Plot the 1312 DR position.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9CE3DFE-49DC-487C-98AC-2CD1A130CF9E}"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930245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cs typeface="Arial" panose="020B0604020202020204" pitchFamily="34" charset="0"/>
              </a:rPr>
              <a:t>  Fix and DP position labels removed for clarity.</a:t>
            </a:r>
          </a:p>
          <a:p>
            <a:pPr>
              <a:buFontTx/>
              <a:buChar char="•"/>
            </a:pPr>
            <a:r>
              <a:rPr lang="en-US" altLang="en-US" smtClean="0">
                <a:latin typeface="Arial" panose="020B0604020202020204" pitchFamily="34" charset="0"/>
                <a:cs typeface="Arial" panose="020B0604020202020204" pitchFamily="34" charset="0"/>
              </a:rPr>
              <a:t>  GPS will inform you of this drift during the journey</a:t>
            </a:r>
          </a:p>
          <a:p>
            <a:pPr>
              <a:buFontTx/>
              <a:buChar char="•"/>
            </a:pPr>
            <a:r>
              <a:rPr lang="en-US" altLang="en-US" smtClean="0">
                <a:latin typeface="Arial" panose="020B0604020202020204" pitchFamily="34" charset="0"/>
                <a:cs typeface="Arial" panose="020B0604020202020204" pitchFamily="34" charset="0"/>
              </a:rPr>
              <a:t>  If this journey was continuing on the same course in a larger body of water, a trained navigator can alter the course to compensate for the set/drift.</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A6FAE87-536E-401A-820F-B574B2EC18F5}"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251105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set and drift will be different at each location.  Do not assume it’s the same.  </a:t>
            </a:r>
          </a:p>
          <a:p>
            <a:r>
              <a:rPr lang="en-US" altLang="en-US" smtClean="0">
                <a:latin typeface="Arial" panose="020B0604020202020204" pitchFamily="34" charset="0"/>
              </a:rPr>
              <a:t>GPS  Go-To screen tells you the leeway -how the boat is drifting. </a:t>
            </a:r>
          </a:p>
          <a:p>
            <a:r>
              <a:rPr lang="en-US" altLang="en-US" smtClean="0">
                <a:latin typeface="Arial" panose="020B0604020202020204" pitchFamily="34" charset="0"/>
              </a:rPr>
              <a:t>Remember--leeway is caused by tidal current and the wind</a:t>
            </a:r>
          </a:p>
        </p:txBody>
      </p:sp>
    </p:spTree>
    <p:extLst>
      <p:ext uri="{BB962C8B-B14F-4D97-AF65-F5344CB8AC3E}">
        <p14:creationId xmlns:p14="http://schemas.microsoft.com/office/powerpoint/2010/main" val="282713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r>
              <a:rPr lang="en-US" altLang="en-US" smtClean="0">
                <a:solidFill>
                  <a:srgbClr val="002060"/>
                </a:solidFill>
                <a:latin typeface="Arial" panose="020B0604020202020204" pitchFamily="34" charset="0"/>
                <a:cs typeface="Arial" panose="020B0604020202020204" pitchFamily="34" charset="0"/>
              </a:rPr>
              <a:t>Time of slack water usually NOT same as time of high or low tide:  </a:t>
            </a:r>
          </a:p>
          <a:p>
            <a:pPr lvl="1">
              <a:buFont typeface="Wingdings" panose="05000000000000000000" pitchFamily="2" charset="2"/>
              <a:buChar char="Ø"/>
            </a:pPr>
            <a:r>
              <a:rPr lang="en-US" altLang="en-US" smtClean="0">
                <a:solidFill>
                  <a:srgbClr val="002060"/>
                </a:solidFill>
                <a:latin typeface="Arial" panose="020B0604020202020204" pitchFamily="34" charset="0"/>
                <a:cs typeface="Arial" panose="020B0604020202020204" pitchFamily="34" charset="0"/>
              </a:rPr>
              <a:t>At HW and LW, the “stand of tide,” the water level stops rising or falling, but that does not mean the tidal current stops or reverses. </a:t>
            </a:r>
          </a:p>
          <a:p>
            <a:pPr lvl="1">
              <a:buFont typeface="Wingdings" panose="05000000000000000000" pitchFamily="2" charset="2"/>
              <a:buChar char="Ø"/>
            </a:pPr>
            <a:r>
              <a:rPr lang="en-US" altLang="en-US" smtClean="0">
                <a:solidFill>
                  <a:srgbClr val="002060"/>
                </a:solidFill>
                <a:latin typeface="Arial" panose="020B0604020202020204" pitchFamily="34" charset="0"/>
                <a:cs typeface="Arial" panose="020B0604020202020204" pitchFamily="34" charset="0"/>
              </a:rPr>
              <a:t>In most coastal locations the time of slack water is not coincident with max flood. </a:t>
            </a:r>
          </a:p>
          <a:p>
            <a:pPr>
              <a:buFontTx/>
              <a:buChar char="•"/>
            </a:pPr>
            <a:r>
              <a:rPr lang="en-US" altLang="en-US" smtClean="0">
                <a:solidFill>
                  <a:srgbClr val="002060"/>
                </a:solidFill>
                <a:latin typeface="Arial" panose="020B0604020202020204" pitchFamily="34" charset="0"/>
                <a:cs typeface="Arial" panose="020B0604020202020204" pitchFamily="34" charset="0"/>
              </a:rPr>
              <a:t>  In the example we’ve presented for Falmouth Heights , HW is 1309, but slack water at the nearest current station</a:t>
            </a:r>
          </a:p>
          <a:p>
            <a:pPr>
              <a:buFontTx/>
              <a:buChar char="•"/>
            </a:pPr>
            <a:r>
              <a:rPr lang="en-US" altLang="en-US" smtClean="0">
                <a:solidFill>
                  <a:srgbClr val="002060"/>
                </a:solidFill>
                <a:latin typeface="Arial" panose="020B0604020202020204" pitchFamily="34" charset="0"/>
                <a:cs typeface="Arial" panose="020B0604020202020204" pitchFamily="34" charset="0"/>
              </a:rPr>
              <a:t>, </a:t>
            </a:r>
            <a:r>
              <a:rPr lang="en-US" altLang="en-US" smtClean="0">
                <a:latin typeface="Arial" panose="020B0604020202020204" pitchFamily="34" charset="0"/>
              </a:rPr>
              <a:t>NW end of L’ Hommedieu Shoal, is at 1340.</a:t>
            </a:r>
          </a:p>
          <a:p>
            <a:pPr>
              <a:buFontTx/>
              <a:buChar char="•"/>
            </a:pP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This situation is graphically explained in the Additional Slides: Standing Wave, Progressive Wave, and Something In-between.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99001A-EAA7-496E-A294-2E5776837709}"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151876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Drilling down</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72D1616-6704-4369-A739-6BF581A37DBB}"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26090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We’ll look at both sounds to find the subordinate station closest to our area of operation.</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4B7164-E6F4-4E82-A6B9-5858E047CA33}" type="slidenum">
              <a:rPr lang="en-US" altLang="en-US"/>
              <a:pPr eaLnBrk="1" hangingPunct="1">
                <a:spcBef>
                  <a:spcPct val="0"/>
                </a:spcBef>
              </a:pPr>
              <a:t>35</a:t>
            </a:fld>
            <a:endParaRPr lang="en-US" altLang="en-US"/>
          </a:p>
        </p:txBody>
      </p:sp>
    </p:spTree>
    <p:extLst>
      <p:ext uri="{BB962C8B-B14F-4D97-AF65-F5344CB8AC3E}">
        <p14:creationId xmlns:p14="http://schemas.microsoft.com/office/powerpoint/2010/main" val="390793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 multitude of subordinate stations over our AO.  We’ll illustrate the technique by using the NW end of L’ Hommedieu Shoal as the selection</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43165D-4798-4461-9B4F-4C653BF863E1}" type="slidenum">
              <a:rPr lang="en-US" altLang="en-US"/>
              <a:pPr eaLnBrk="1" hangingPunct="1">
                <a:spcBef>
                  <a:spcPct val="0"/>
                </a:spcBef>
              </a:pPr>
              <a:t>36</a:t>
            </a:fld>
            <a:endParaRPr lang="en-US" altLang="en-US"/>
          </a:p>
        </p:txBody>
      </p:sp>
    </p:spTree>
    <p:extLst>
      <p:ext uri="{BB962C8B-B14F-4D97-AF65-F5344CB8AC3E}">
        <p14:creationId xmlns:p14="http://schemas.microsoft.com/office/powerpoint/2010/main" val="495624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Talk through what is happening at these times.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934DF88-EF78-4091-8F17-0524690084AB}"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287850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Note that tide directions  are expressed in True degrees. </a:t>
            </a:r>
          </a:p>
          <a:p>
            <a:pPr>
              <a:buFontTx/>
              <a:buChar char="•"/>
            </a:pPr>
            <a:endParaRPr lang="en-US" altLang="en-US" smtClean="0">
              <a:latin typeface="Arial" panose="020B060402020202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B6FFF7-AD22-4D52-966F-D889E678862C}"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7069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SOG- Speed over the ground.</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A6674E-CF98-4B91-9C82-31B51D817140}"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263967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Bay of Fundy.  </a:t>
            </a:r>
            <a:r>
              <a:rPr lang="en-US" altLang="en-US" i="1" smtClean="0">
                <a:latin typeface="Arial" panose="020B0604020202020204" pitchFamily="34" charset="0"/>
              </a:rPr>
              <a:t>From: http://oceanservice.noaa.gov/education/kits/currents/02tidal2.html</a:t>
            </a:r>
          </a:p>
          <a:p>
            <a:pPr>
              <a:buFontTx/>
              <a:buChar char="•"/>
            </a:pPr>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1DBC0B3-07D8-41EA-BFAB-44D48451DD7F}"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398326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In traditional navigation, water currents, wind drift and steering errors (characterized on this slide as affected by wave action) are all considered  “current” for set and drift calculations.  That concept is not addressed in the text, so, for presentation purposes, they are lumped together as “leeway.” </a:t>
            </a:r>
          </a:p>
          <a:p>
            <a:pPr>
              <a:buFontTx/>
              <a:buChar char="•"/>
            </a:pPr>
            <a:r>
              <a:rPr lang="en-US" altLang="en-US" smtClean="0">
                <a:latin typeface="Arial" panose="020B0604020202020204" pitchFamily="34" charset="0"/>
              </a:rPr>
              <a:t>  The actual vectors can be calculated using a “maneuvering board.”</a:t>
            </a:r>
          </a:p>
          <a:p>
            <a:pPr>
              <a:buFontTx/>
              <a:buChar char="•"/>
            </a:pPr>
            <a:r>
              <a:rPr lang="en-US" altLang="en-US" smtClean="0">
                <a:latin typeface="Arial" panose="020B0604020202020204" pitchFamily="34" charset="0"/>
              </a:rPr>
              <a:t>  Use of XTE for staying on course was discussed in Session 3.</a:t>
            </a:r>
          </a:p>
        </p:txBody>
      </p:sp>
    </p:spTree>
    <p:extLst>
      <p:ext uri="{BB962C8B-B14F-4D97-AF65-F5344CB8AC3E}">
        <p14:creationId xmlns:p14="http://schemas.microsoft.com/office/powerpoint/2010/main" val="684251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Explain Danger Bearing using the next slide</a:t>
            </a:r>
          </a:p>
          <a:p>
            <a:pPr>
              <a:buFontTx/>
              <a:buChar char="•"/>
            </a:pPr>
            <a:r>
              <a:rPr lang="en-US" altLang="en-US" smtClean="0">
                <a:latin typeface="Arial" panose="020B0604020202020204" pitchFamily="34" charset="0"/>
              </a:rPr>
              <a:t>  Nearly 100% of errors in measuring and plotting any bearing ,and especially danger bearings (e.g., NMT or NLT), are due to carelessness.</a:t>
            </a:r>
          </a:p>
        </p:txBody>
      </p:sp>
    </p:spTree>
    <p:extLst>
      <p:ext uri="{BB962C8B-B14F-4D97-AF65-F5344CB8AC3E}">
        <p14:creationId xmlns:p14="http://schemas.microsoft.com/office/powerpoint/2010/main" val="3265469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Discuss the technique for determining NLT/NMT and labeling given in Fig. 7-7.</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52A2C95-DF3C-4D17-81CD-29AEB46B01F0}"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58728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If there is a time constraint, consider assigning this exercise as homework.</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A17B55-B5D8-4EB6-A46C-0A214260AA18}"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4198729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Since the SW portion of the M rose is congested and difficult to read for this bearing, a better result can be achieved by measuring the bearing using the NE portion and calculating the reciprocal. </a:t>
            </a:r>
          </a:p>
          <a:p>
            <a:pPr>
              <a:buFontTx/>
              <a:buChar char="•"/>
            </a:pPr>
            <a:r>
              <a:rPr lang="en-US" altLang="en-US" smtClean="0">
                <a:latin typeface="Arial" panose="020B0604020202020204" pitchFamily="34" charset="0"/>
              </a:rPr>
              <a:t>   If time remains, could discuss using the danger bearing as an LOP for a fix as the Tower to the east comes abeam.</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3246CE1-90F0-49DA-A806-1B2E7F0B8461}"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3872490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Since the SW portion of the M rose is congested and difficult to read for this bearing, a better result can be achieved by measuring the bearing using the NE portion and calculating the reciprocal. </a:t>
            </a:r>
          </a:p>
          <a:p>
            <a:pPr>
              <a:buFontTx/>
              <a:buChar char="•"/>
            </a:pPr>
            <a:r>
              <a:rPr lang="en-US" altLang="en-US" smtClean="0">
                <a:latin typeface="Arial" panose="020B0604020202020204" pitchFamily="34" charset="0"/>
              </a:rPr>
              <a:t>   If time remains, could discuss using the danger bearing as an LOP for a fix as the Tower to the east comes abeam.</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63C90BC-0DEB-4CE2-8EC8-B3622AE40199}"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1796321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can be presented using Fig. 7-8 on the next screen</a:t>
            </a:r>
          </a:p>
        </p:txBody>
      </p:sp>
    </p:spTree>
    <p:extLst>
      <p:ext uri="{BB962C8B-B14F-4D97-AF65-F5344CB8AC3E}">
        <p14:creationId xmlns:p14="http://schemas.microsoft.com/office/powerpoint/2010/main" val="647170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E417C8-FADB-424E-A368-09F7E035BF96}" type="slidenum">
              <a:rPr lang="en-US" altLang="en-US"/>
              <a:pPr eaLnBrk="1" hangingPunct="1">
                <a:spcBef>
                  <a:spcPct val="0"/>
                </a:spcBef>
              </a:pPr>
              <a:t>49</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Discuss homework and expectations for next session.  If time remains, do some more chart work or work another tide problem.</a:t>
            </a:r>
          </a:p>
        </p:txBody>
      </p:sp>
    </p:spTree>
    <p:extLst>
      <p:ext uri="{BB962C8B-B14F-4D97-AF65-F5344CB8AC3E}">
        <p14:creationId xmlns:p14="http://schemas.microsoft.com/office/powerpoint/2010/main" val="3720468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866152D-C5D4-4648-AEC1-932FB39F58BE}" type="slidenum">
              <a:rPr lang="en-US" altLang="en-US"/>
              <a:pPr eaLnBrk="1" hangingPunct="1">
                <a:spcBef>
                  <a:spcPct val="0"/>
                </a:spcBef>
              </a:pPr>
              <a:t>50</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46088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B9DBBF8-B610-4036-9937-EDEF57223B42}"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379787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C80A4B-167B-4646-9E3F-3B920F33D9A5}"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2968270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5B6F91-56F7-4E64-B83B-C0E51A28561C}" type="slidenum">
              <a:rPr lang="en-US" altLang="en-US"/>
              <a:pPr eaLnBrk="1" hangingPunct="1">
                <a:spcBef>
                  <a:spcPct val="0"/>
                </a:spcBef>
              </a:pPr>
              <a:t>52</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73816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9DC48F0-E2CF-42F6-B362-6D358AAE019D}" type="slidenum">
              <a:rPr lang="en-US" altLang="en-US"/>
              <a:pPr eaLnBrk="1" hangingPunct="1">
                <a:spcBef>
                  <a:spcPct val="0"/>
                </a:spcBef>
              </a:pPr>
              <a:t>53</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56527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96EA69-CF22-4889-B12F-4C179CE46A78}" type="slidenum">
              <a:rPr lang="en-US" altLang="en-US"/>
              <a:pPr eaLnBrk="1" hangingPunct="1">
                <a:spcBef>
                  <a:spcPct val="0"/>
                </a:spcBef>
              </a:pPr>
              <a:t>54</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19677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This is a memory device for the rule. </a:t>
            </a:r>
          </a:p>
          <a:p>
            <a:pPr>
              <a:buFontTx/>
              <a:buChar char="•"/>
            </a:pPr>
            <a:r>
              <a:rPr lang="en-US" altLang="en-US" smtClean="0">
                <a:latin typeface="Arial" panose="020B0604020202020204" pitchFamily="34" charset="0"/>
              </a:rPr>
              <a:t>  For semidiurnal tides the time period is about six hours.</a:t>
            </a:r>
          </a:p>
          <a:p>
            <a:pPr>
              <a:buFontTx/>
              <a:buChar char="•"/>
            </a:pPr>
            <a:r>
              <a:rPr lang="en-US" altLang="en-US" smtClean="0">
                <a:latin typeface="Arial" panose="020B0604020202020204" pitchFamily="34" charset="0"/>
              </a:rPr>
              <a:t>  For diurnal tides the time period is about 12 hours.</a:t>
            </a:r>
          </a:p>
          <a:p>
            <a:pPr>
              <a:buFontTx/>
              <a:buChar char="•"/>
            </a:pPr>
            <a:r>
              <a:rPr lang="en-US" altLang="en-US" smtClean="0">
                <a:latin typeface="Arial" panose="020B0604020202020204" pitchFamily="34" charset="0"/>
              </a:rPr>
              <a:t>  The abbreviations HW and LW are taken from the NOS Tide Table book.    </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A3C883-0FC0-4B1B-B259-CED9B277B5E2}"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4194084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Using a falling tide as an example since the Fig. 14-11A graph is set up that way.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E240A8-FF64-41DF-894D-84DCAC810FB2}" type="slidenum">
              <a:rPr lang="en-US" altLang="en-US"/>
              <a:pPr eaLnBrk="1" hangingPunct="1">
                <a:spcBef>
                  <a:spcPct val="0"/>
                </a:spcBef>
              </a:pPr>
              <a:t>56</a:t>
            </a:fld>
            <a:endParaRPr lang="en-US" altLang="en-US"/>
          </a:p>
        </p:txBody>
      </p:sp>
    </p:spTree>
    <p:extLst>
      <p:ext uri="{BB962C8B-B14F-4D97-AF65-F5344CB8AC3E}">
        <p14:creationId xmlns:p14="http://schemas.microsoft.com/office/powerpoint/2010/main" val="2732178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D63E38-E876-4F9D-BB9F-06D2719C738F}" type="slidenum">
              <a:rPr lang="en-US" altLang="en-US"/>
              <a:pPr eaLnBrk="1" hangingPunct="1">
                <a:spcBef>
                  <a:spcPct val="0"/>
                </a:spcBef>
              </a:pPr>
              <a:t>57</a:t>
            </a:fld>
            <a:endParaRPr lang="en-US" altLang="en-US"/>
          </a:p>
        </p:txBody>
      </p:sp>
    </p:spTree>
    <p:extLst>
      <p:ext uri="{BB962C8B-B14F-4D97-AF65-F5344CB8AC3E}">
        <p14:creationId xmlns:p14="http://schemas.microsoft.com/office/powerpoint/2010/main" val="3318933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C23F644-6AD4-4746-8CEC-36F1C195D83E}" type="slidenum">
              <a:rPr lang="en-US" altLang="en-US"/>
              <a:pPr eaLnBrk="1" hangingPunct="1">
                <a:spcBef>
                  <a:spcPct val="0"/>
                </a:spcBef>
              </a:pPr>
              <a:t>58</a:t>
            </a:fld>
            <a:endParaRPr lang="en-US" altLang="en-US"/>
          </a:p>
        </p:txBody>
      </p:sp>
    </p:spTree>
    <p:extLst>
      <p:ext uri="{BB962C8B-B14F-4D97-AF65-F5344CB8AC3E}">
        <p14:creationId xmlns:p14="http://schemas.microsoft.com/office/powerpoint/2010/main" val="3736978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7F4A27F-6353-463A-A900-5B51BD1D4AC2}" type="slidenum">
              <a:rPr lang="en-US" altLang="en-US"/>
              <a:pPr eaLnBrk="1" hangingPunct="1">
                <a:spcBef>
                  <a:spcPct val="0"/>
                </a:spcBef>
              </a:pPr>
              <a:t>59</a:t>
            </a:fld>
            <a:endParaRPr lang="en-US" altLang="en-US"/>
          </a:p>
        </p:txBody>
      </p:sp>
    </p:spTree>
    <p:extLst>
      <p:ext uri="{BB962C8B-B14F-4D97-AF65-F5344CB8AC3E}">
        <p14:creationId xmlns:p14="http://schemas.microsoft.com/office/powerpoint/2010/main" val="2427998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1EEC0ED-DAB0-4D51-B3EE-21C640BF92C6}" type="slidenum">
              <a:rPr lang="en-US" altLang="en-US"/>
              <a:pPr eaLnBrk="1" hangingPunct="1">
                <a:spcBef>
                  <a:spcPct val="0"/>
                </a:spcBef>
              </a:pPr>
              <a:t>60</a:t>
            </a:fld>
            <a:endParaRPr lang="en-US" altLang="en-US"/>
          </a:p>
        </p:txBody>
      </p:sp>
    </p:spTree>
    <p:extLst>
      <p:ext uri="{BB962C8B-B14F-4D97-AF65-F5344CB8AC3E}">
        <p14:creationId xmlns:p14="http://schemas.microsoft.com/office/powerpoint/2010/main" val="981833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B9CC56-B3B2-4E4F-8455-728433FC12C0}" type="slidenum">
              <a:rPr lang="en-US" altLang="en-US"/>
              <a:pPr eaLnBrk="1" hangingPunct="1">
                <a:spcBef>
                  <a:spcPct val="0"/>
                </a:spcBef>
              </a:pPr>
              <a:t>61</a:t>
            </a:fld>
            <a:endParaRPr lang="en-US" altLang="en-US"/>
          </a:p>
        </p:txBody>
      </p:sp>
    </p:spTree>
    <p:extLst>
      <p:ext uri="{BB962C8B-B14F-4D97-AF65-F5344CB8AC3E}">
        <p14:creationId xmlns:p14="http://schemas.microsoft.com/office/powerpoint/2010/main" val="268663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The abbreviations HW and LW are taken from the NOS Tide Table book.</a:t>
            </a:r>
          </a:p>
          <a:p>
            <a:pPr>
              <a:buFontTx/>
              <a:buChar char="•"/>
            </a:pPr>
            <a:endParaRPr lang="en-US" altLang="en-US" smtClean="0">
              <a:latin typeface="Arial" panose="020B0604020202020204" pitchFamily="34" charset="0"/>
            </a:endParaRPr>
          </a:p>
          <a:p>
            <a:r>
              <a:rPr lang="en-US" altLang="en-US" i="1" smtClean="0">
                <a:latin typeface="Arial" panose="020B0604020202020204" pitchFamily="34" charset="0"/>
              </a:rPr>
              <a:t>From  http://www.nauticalcharts.noaa.gov/csdl/learn_datum.html</a:t>
            </a: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NOAA’s nautical charts have depths referenced to mean lower low water (MLLW), and bridge clearances are referenced to mean high water (MHW). The legal shoreline in the U.S., which is the shoreline represented on NOAA’s nautical charts, is the MHW shoreline; that is, the land-water interface when the water level is at an elevation equal to the MHW datum.</a:t>
            </a:r>
          </a:p>
          <a:p>
            <a:pPr>
              <a:buFontTx/>
              <a:buChar char="•"/>
            </a:pPr>
            <a:endParaRPr lang="en-US" altLang="en-US"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406D6C-C836-4E4F-8A68-CB48B2E97F0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3411390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Using the Rule of 12ths:</a:t>
            </a:r>
          </a:p>
          <a:p>
            <a:pPr lvl="1">
              <a:buFont typeface="Wingdings" panose="05000000000000000000" pitchFamily="2" charset="2"/>
              <a:buChar char="Ø"/>
            </a:pPr>
            <a:r>
              <a:rPr lang="en-US" altLang="en-US" smtClean="0">
                <a:latin typeface="Arial" panose="020B0604020202020204" pitchFamily="34" charset="0"/>
              </a:rPr>
              <a:t> Write out the memory device. </a:t>
            </a:r>
          </a:p>
          <a:p>
            <a:pPr lvl="1">
              <a:buFont typeface="Wingdings" panose="05000000000000000000" pitchFamily="2" charset="2"/>
              <a:buChar char="Ø"/>
            </a:pPr>
            <a:r>
              <a:rPr lang="en-US" altLang="en-US" smtClean="0">
                <a:latin typeface="Arial" panose="020B0604020202020204" pitchFamily="34" charset="0"/>
              </a:rPr>
              <a:t> Determine the tidal range.</a:t>
            </a:r>
          </a:p>
          <a:p>
            <a:pPr lvl="1">
              <a:buFont typeface="Wingdings" panose="05000000000000000000" pitchFamily="2" charset="2"/>
              <a:buChar char="Ø"/>
            </a:pPr>
            <a:r>
              <a:rPr lang="en-US" altLang="en-US" smtClean="0">
                <a:latin typeface="Arial" panose="020B0604020202020204" pitchFamily="34" charset="0"/>
              </a:rPr>
              <a:t> Count up the hours between HW &amp; LW (rounding is okay).  Obviously, in regions of semidiurnal tides, the 6 time periods will usually be about 1hour each.  In regions of diurnal tides, the 6 time periods will be about 2 hours.  In locations where that’s not true, the time within in a period can be obtained by dividing the total number of hours by 6.</a:t>
            </a:r>
          </a:p>
          <a:p>
            <a:pPr lvl="1">
              <a:buFont typeface="Wingdings" panose="05000000000000000000" pitchFamily="2" charset="2"/>
              <a:buChar char="Ø"/>
            </a:pPr>
            <a:r>
              <a:rPr lang="en-US" altLang="en-US" smtClean="0">
                <a:latin typeface="Arial" panose="020B0604020202020204" pitchFamily="34" charset="0"/>
              </a:rPr>
              <a:t> The target time (1300) falls into the 4</a:t>
            </a:r>
            <a:r>
              <a:rPr lang="en-US" altLang="en-US" baseline="30000" smtClean="0">
                <a:latin typeface="Arial" panose="020B0604020202020204" pitchFamily="34" charset="0"/>
              </a:rPr>
              <a:t>th</a:t>
            </a:r>
            <a:r>
              <a:rPr lang="en-US" altLang="en-US" smtClean="0">
                <a:latin typeface="Arial" panose="020B0604020202020204" pitchFamily="34" charset="0"/>
              </a:rPr>
              <a:t> time period.</a:t>
            </a:r>
          </a:p>
          <a:p>
            <a:pPr lvl="1">
              <a:buFont typeface="Wingdings" panose="05000000000000000000" pitchFamily="2" charset="2"/>
              <a:buChar char="Ø"/>
            </a:pPr>
            <a:r>
              <a:rPr lang="en-US" altLang="en-US" smtClean="0">
                <a:latin typeface="Arial" panose="020B0604020202020204" pitchFamily="34" charset="0"/>
              </a:rPr>
              <a:t> From the memory device, add up the first 4 numbers. </a:t>
            </a:r>
          </a:p>
          <a:p>
            <a:pPr lvl="1">
              <a:buFont typeface="Wingdings" panose="05000000000000000000" pitchFamily="2" charset="2"/>
              <a:buChar char="Ø"/>
            </a:pPr>
            <a:r>
              <a:rPr lang="en-US" altLang="en-US" smtClean="0">
                <a:latin typeface="Arial" panose="020B0604020202020204" pitchFamily="34" charset="0"/>
              </a:rPr>
              <a:t> Divide by 12 and multiply the result by the tidal range.  </a:t>
            </a:r>
          </a:p>
          <a:p>
            <a:pPr lvl="1">
              <a:buFont typeface="Wingdings" panose="05000000000000000000" pitchFamily="2" charset="2"/>
              <a:buChar char="Ø"/>
            </a:pPr>
            <a:r>
              <a:rPr lang="en-US" altLang="en-US" smtClean="0">
                <a:latin typeface="Arial" panose="020B0604020202020204" pitchFamily="34" charset="0"/>
              </a:rPr>
              <a:t> Subtract the 7.5 from the 10’ range.   </a:t>
            </a:r>
          </a:p>
          <a:p>
            <a:pPr lvl="1">
              <a:buFont typeface="Wingdings" panose="05000000000000000000" pitchFamily="2" charset="2"/>
              <a:buChar char="Ø"/>
            </a:pPr>
            <a:r>
              <a:rPr lang="en-US" altLang="en-US" smtClean="0">
                <a:latin typeface="Arial" panose="020B0604020202020204" pitchFamily="34" charset="0"/>
              </a:rPr>
              <a:t> The result is approximately 2.5’.  This is only an estimate!</a:t>
            </a:r>
          </a:p>
          <a:p>
            <a:pPr lvl="1">
              <a:buFont typeface="Wingdings" panose="05000000000000000000" pitchFamily="2" charset="2"/>
              <a:buChar char="Ø"/>
            </a:pP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If teaching this rule in a region of diurnal tides, modify the problem to reflect your local conditions.   In those cases each time period will be a bit over 2 hours.  See the diurnal problem in the “Additional Slides”  at the end of the presentation.</a:t>
            </a:r>
          </a:p>
          <a:p>
            <a:pPr>
              <a:buFontTx/>
              <a:buChar char="•"/>
            </a:pPr>
            <a:endParaRPr lang="en-US" altLang="en-US" smtClean="0">
              <a:latin typeface="Arial" panose="020B0604020202020204" pitchFamily="34" charset="0"/>
            </a:endParaRPr>
          </a:p>
          <a:p>
            <a:pPr>
              <a:buFontTx/>
              <a:buChar char="•"/>
            </a:pPr>
            <a:r>
              <a:rPr lang="en-US" altLang="en-US" smtClean="0">
                <a:latin typeface="Arial" panose="020B0604020202020204" pitchFamily="34" charset="0"/>
              </a:rPr>
              <a:t>  If time permits at the end of the session, there are two Class Exercises (for diurnal and semidiurnal) for  practice using the Rule of 12ths in the “Additional Slides.”   </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65D3DA6-76DD-43BB-9362-1CB66A49412F}" type="slidenum">
              <a:rPr lang="en-US" altLang="en-US"/>
              <a:pPr eaLnBrk="1" hangingPunct="1">
                <a:spcBef>
                  <a:spcPct val="0"/>
                </a:spcBef>
              </a:pPr>
              <a:t>62</a:t>
            </a:fld>
            <a:endParaRPr lang="en-US" altLang="en-US"/>
          </a:p>
        </p:txBody>
      </p:sp>
    </p:spTree>
    <p:extLst>
      <p:ext uri="{BB962C8B-B14F-4D97-AF65-F5344CB8AC3E}">
        <p14:creationId xmlns:p14="http://schemas.microsoft.com/office/powerpoint/2010/main" val="418506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CD56C83-F665-45EC-8A7A-A7F401F61841}" type="slidenum">
              <a:rPr lang="en-US" altLang="en-US"/>
              <a:pPr eaLnBrk="1" hangingPunct="1">
                <a:spcBef>
                  <a:spcPct val="0"/>
                </a:spcBef>
              </a:pPr>
              <a:t>63</a:t>
            </a:fld>
            <a:endParaRPr lang="en-US" altLang="en-US"/>
          </a:p>
        </p:txBody>
      </p:sp>
    </p:spTree>
    <p:extLst>
      <p:ext uri="{BB962C8B-B14F-4D97-AF65-F5344CB8AC3E}">
        <p14:creationId xmlns:p14="http://schemas.microsoft.com/office/powerpoint/2010/main" val="1480903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F0B255-8B7E-4837-9AE3-F359455E61F8}" type="slidenum">
              <a:rPr lang="en-US" altLang="en-US"/>
              <a:pPr eaLnBrk="1" hangingPunct="1">
                <a:spcBef>
                  <a:spcPct val="0"/>
                </a:spcBef>
              </a:pPr>
              <a:t>64</a:t>
            </a:fld>
            <a:endParaRPr lang="en-US" altLang="en-US"/>
          </a:p>
        </p:txBody>
      </p:sp>
    </p:spTree>
    <p:extLst>
      <p:ext uri="{BB962C8B-B14F-4D97-AF65-F5344CB8AC3E}">
        <p14:creationId xmlns:p14="http://schemas.microsoft.com/office/powerpoint/2010/main" val="2495947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Calculations for this rule are not as straight forward as the rule of twelfths, so no effort is made here to go beyond informing students that it’s available.  </a:t>
            </a:r>
          </a:p>
          <a:p>
            <a:pPr>
              <a:buFontTx/>
              <a:buChar char="•"/>
            </a:pPr>
            <a:r>
              <a:rPr lang="en-US" altLang="en-US" smtClean="0">
                <a:latin typeface="Arial" panose="020B0604020202020204" pitchFamily="34" charset="0"/>
              </a:rPr>
              <a:t>  As always, it’s the instructor’s option to go into more detail and to work-up a class exercise.  This would be useful in regions that experience high current velocities.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8E26206-F8DA-4706-A49B-0D168C993DA6}" type="slidenum">
              <a:rPr lang="en-US" altLang="en-US"/>
              <a:pPr eaLnBrk="1" hangingPunct="1">
                <a:spcBef>
                  <a:spcPct val="0"/>
                </a:spcBef>
              </a:pPr>
              <a:t>65</a:t>
            </a:fld>
            <a:endParaRPr lang="en-US" altLang="en-US"/>
          </a:p>
        </p:txBody>
      </p:sp>
    </p:spTree>
    <p:extLst>
      <p:ext uri="{BB962C8B-B14F-4D97-AF65-F5344CB8AC3E}">
        <p14:creationId xmlns:p14="http://schemas.microsoft.com/office/powerpoint/2010/main" val="16401852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defRPr/>
            </a:pPr>
            <a:r>
              <a:rPr lang="en-US" dirty="0" smtClean="0"/>
              <a:t>  </a:t>
            </a:r>
            <a:r>
              <a:rPr lang="en-US" i="1" dirty="0" smtClean="0"/>
              <a:t>From http://tidesandcurrents.noaa.gov/faq2.html#10</a:t>
            </a:r>
            <a:endParaRPr lang="en-US" dirty="0" smtClean="0"/>
          </a:p>
          <a:p>
            <a:pPr>
              <a:buFont typeface="Arial" pitchFamily="34" charset="0"/>
              <a:buChar char="•"/>
              <a:defRPr/>
            </a:pPr>
            <a:r>
              <a:rPr lang="en-US" dirty="0" smtClean="0"/>
              <a:t>  Many professional and recreational users of tide and tidal current information have a "rule of thumb" to assume a relationship between the times of high/low tides and the times of the currents. That the times of slack water will be at the same time as the high and low tides, and that the flood and ebb current will occur between the high and low tides. Unfortunately, this assumed "rule of thumb" does not hold for most locations. </a:t>
            </a:r>
          </a:p>
          <a:p>
            <a:pPr>
              <a:defRPr/>
            </a:pPr>
            <a:endParaRPr lang="en-US" dirty="0" smtClean="0"/>
          </a:p>
          <a:p>
            <a:pPr>
              <a:buFont typeface="Arial" pitchFamily="34" charset="0"/>
              <a:buChar char="•"/>
              <a:defRPr/>
            </a:pPr>
            <a:r>
              <a:rPr lang="en-US" dirty="0" smtClean="0"/>
              <a:t>  The relationship between the times of high/low tide and the times of slack water or maximum current is not a simple one. There are three "base case" conditions. </a:t>
            </a:r>
          </a:p>
          <a:p>
            <a:pPr>
              <a:buFont typeface="Arial" pitchFamily="34" charset="0"/>
              <a:buChar char="•"/>
              <a:defRPr/>
            </a:pPr>
            <a:endParaRPr lang="en-US" dirty="0" smtClean="0"/>
          </a:p>
          <a:p>
            <a:pPr lvl="1">
              <a:buFont typeface="Wingdings" pitchFamily="2" charset="2"/>
              <a:buChar char="Ø"/>
              <a:defRPr/>
            </a:pPr>
            <a:r>
              <a:rPr lang="en-US" dirty="0" smtClean="0"/>
              <a:t>  The first is a "</a:t>
            </a:r>
            <a:r>
              <a:rPr lang="en-US" b="1" dirty="0" smtClean="0"/>
              <a:t>standing wave</a:t>
            </a:r>
            <a:r>
              <a:rPr lang="en-US" dirty="0" smtClean="0"/>
              <a:t>" type of current. In a standing wave the times of slack water will be nearly the same time as the high and low tides, with the maximum flood and ebb current occurring mid way between the high and low tides.  Standing wave conditions are most common at the head (most inland point) of larger bays and harbors.  </a:t>
            </a:r>
            <a:r>
              <a:rPr lang="en-US" i="1" dirty="0" smtClean="0"/>
              <a:t>Boston Harbor slack times are about 30 minutes before HT and at LT.</a:t>
            </a:r>
          </a:p>
          <a:p>
            <a:pPr lvl="1">
              <a:buFont typeface="Wingdings" pitchFamily="2" charset="2"/>
              <a:buNone/>
              <a:defRPr/>
            </a:pPr>
            <a:r>
              <a:rPr lang="en-US" dirty="0" smtClean="0"/>
              <a:t> </a:t>
            </a:r>
          </a:p>
          <a:p>
            <a:pPr lvl="1">
              <a:buFont typeface="Wingdings" pitchFamily="2" charset="2"/>
              <a:buChar char="Ø"/>
              <a:defRPr/>
            </a:pPr>
            <a:r>
              <a:rPr lang="en-US" dirty="0" smtClean="0"/>
              <a:t>  The second is a "</a:t>
            </a:r>
            <a:r>
              <a:rPr lang="en-US" b="1" dirty="0" smtClean="0"/>
              <a:t>progressive wave</a:t>
            </a:r>
            <a:r>
              <a:rPr lang="en-US" dirty="0" smtClean="0"/>
              <a:t>" current. In a progressive wave, the maximum flood and ebb will occur around the times of the high and low tides, with the slack water occurring between the times of high and low tide.  Progressive currents are most common at the oceanic entrance to many bays and harbor.</a:t>
            </a:r>
          </a:p>
          <a:p>
            <a:pPr lvl="1">
              <a:buFont typeface="Wingdings" pitchFamily="2" charset="2"/>
              <a:buNone/>
              <a:defRPr/>
            </a:pPr>
            <a:r>
              <a:rPr lang="en-US" dirty="0" smtClean="0"/>
              <a:t>  </a:t>
            </a:r>
          </a:p>
          <a:p>
            <a:pPr lvl="1">
              <a:buFont typeface="Wingdings" pitchFamily="2" charset="2"/>
              <a:buChar char="Ø"/>
              <a:defRPr/>
            </a:pPr>
            <a:r>
              <a:rPr lang="en-US" dirty="0" smtClean="0"/>
              <a:t>Most areas of the coast will fall </a:t>
            </a:r>
            <a:r>
              <a:rPr lang="en-US" b="1" dirty="0" smtClean="0"/>
              <a:t>somewhere in between a progressive and standing wave current. </a:t>
            </a:r>
            <a:r>
              <a:rPr lang="en-US" dirty="0" smtClean="0"/>
              <a:t>The exact relationship between the times of high and low tides and the maximum current or slack water is unique to each location and cannot be determined from a generic "rule of thumb".</a:t>
            </a:r>
          </a:p>
          <a:p>
            <a:pPr lvl="1">
              <a:buFont typeface="Wingdings" pitchFamily="2" charset="2"/>
              <a:buNone/>
              <a:defRPr/>
            </a:pPr>
            <a:endParaRPr lang="en-US" dirty="0" smtClean="0"/>
          </a:p>
          <a:p>
            <a:pPr lvl="1">
              <a:buFont typeface="Wingdings" pitchFamily="2" charset="2"/>
              <a:buChar char="Ø"/>
              <a:defRPr/>
            </a:pPr>
            <a:r>
              <a:rPr lang="en-US" dirty="0" smtClean="0"/>
              <a:t>  The third case is a "</a:t>
            </a:r>
            <a:r>
              <a:rPr lang="en-US" b="1" dirty="0" smtClean="0"/>
              <a:t>hydraulic current</a:t>
            </a:r>
            <a:r>
              <a:rPr lang="en-US" dirty="0" smtClean="0"/>
              <a:t>". In a hydraulic current, the current is created by the difference in height of the tides at two locations joined by a waterway. The current will be at its maximum flood or ebb when the difference in the two heights are the greatest. The slack water will occur when the height of the tide at the two locations in nearly the same. Hydraulic currents occur at a limited number of locations. Some examples are: The Chesapeake and Delaware Canal, which connects the Chesapeake Bay and Delaware Bay, the East River in New York, which connects Long Island Sound to New York Harbor, and certain sections of the Intra Coastal Water Way (ICWW) between barrier islands which create different tidal conditions on opposite sides of the island </a:t>
            </a:r>
          </a:p>
          <a:p>
            <a:pPr lvl="1">
              <a:buFont typeface="Wingdings" pitchFamily="2" charset="2"/>
              <a:buChar char="Ø"/>
              <a:defRPr/>
            </a:pPr>
            <a:endParaRPr lang="en-US" dirty="0" smtClean="0"/>
          </a:p>
          <a:p>
            <a:pPr>
              <a:buFont typeface="Arial" pitchFamily="34" charset="0"/>
              <a:buChar cha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637E15-0C87-41BF-92B0-7906AF49F7B1}" type="slidenum">
              <a:rPr lang="en-US" altLang="en-US"/>
              <a:pPr eaLnBrk="1" hangingPunct="1">
                <a:spcBef>
                  <a:spcPct val="0"/>
                </a:spcBef>
              </a:pPr>
              <a:t>66</a:t>
            </a:fld>
            <a:endParaRPr lang="en-US" altLang="en-US"/>
          </a:p>
        </p:txBody>
      </p:sp>
    </p:spTree>
    <p:extLst>
      <p:ext uri="{BB962C8B-B14F-4D97-AF65-F5344CB8AC3E}">
        <p14:creationId xmlns:p14="http://schemas.microsoft.com/office/powerpoint/2010/main" val="12082911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US" i="1" dirty="0" smtClean="0"/>
          </a:p>
          <a:p>
            <a:pPr>
              <a:buFont typeface="Arial" pitchFamily="34" charset="0"/>
              <a:buChar char="•"/>
              <a:defRPr/>
            </a:pPr>
            <a:endParaRPr lang="en-US"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68C1E3-3F70-4A4D-876C-63735FE63C73}" type="slidenum">
              <a:rPr lang="en-US" altLang="en-US"/>
              <a:pPr eaLnBrk="1" hangingPunct="1">
                <a:spcBef>
                  <a:spcPct val="0"/>
                </a:spcBef>
              </a:pPr>
              <a:t>67</a:t>
            </a:fld>
            <a:endParaRPr lang="en-US" altLang="en-US"/>
          </a:p>
        </p:txBody>
      </p:sp>
    </p:spTree>
    <p:extLst>
      <p:ext uri="{BB962C8B-B14F-4D97-AF65-F5344CB8AC3E}">
        <p14:creationId xmlns:p14="http://schemas.microsoft.com/office/powerpoint/2010/main" val="1558403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most coastal locations fall somewhere between the standing and progressive wave.</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A48FDE-BB17-4651-A9E2-89E69AD2E335}" type="slidenum">
              <a:rPr lang="en-US" altLang="en-US"/>
              <a:pPr eaLnBrk="1" hangingPunct="1">
                <a:spcBef>
                  <a:spcPct val="0"/>
                </a:spcBef>
              </a:pPr>
              <a:t>68</a:t>
            </a:fld>
            <a:endParaRPr lang="en-US" altLang="en-US"/>
          </a:p>
        </p:txBody>
      </p:sp>
    </p:spTree>
    <p:extLst>
      <p:ext uri="{BB962C8B-B14F-4D97-AF65-F5344CB8AC3E}">
        <p14:creationId xmlns:p14="http://schemas.microsoft.com/office/powerpoint/2010/main" val="293911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Not available from NOAA or online.  Consult Reed’s Nautical Almanac.</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18D224-2642-4A8C-B2C0-93112484D629}" type="slidenum">
              <a:rPr lang="en-US" altLang="en-US"/>
              <a:pPr eaLnBrk="1" hangingPunct="1">
                <a:spcBef>
                  <a:spcPct val="0"/>
                </a:spcBef>
              </a:pPr>
              <a:t>69</a:t>
            </a:fld>
            <a:endParaRPr lang="en-US" altLang="en-US"/>
          </a:p>
        </p:txBody>
      </p:sp>
    </p:spTree>
    <p:extLst>
      <p:ext uri="{BB962C8B-B14F-4D97-AF65-F5344CB8AC3E}">
        <p14:creationId xmlns:p14="http://schemas.microsoft.com/office/powerpoint/2010/main" val="2201636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A06526-075C-43F4-BE5C-3C28600A7D0E}" type="slidenum">
              <a:rPr lang="en-US" altLang="en-US"/>
              <a:pPr eaLnBrk="1" hangingPunct="1">
                <a:spcBef>
                  <a:spcPct val="0"/>
                </a:spcBef>
              </a:pPr>
              <a:t>70</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Rule of 12ths problems can be used as a class exercise or assigned as homework.</a:t>
            </a:r>
          </a:p>
        </p:txBody>
      </p:sp>
    </p:spTree>
    <p:extLst>
      <p:ext uri="{BB962C8B-B14F-4D97-AF65-F5344CB8AC3E}">
        <p14:creationId xmlns:p14="http://schemas.microsoft.com/office/powerpoint/2010/main" val="42971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27EA906-51FF-4926-9F4E-BADCF4772E0E}" type="slidenum">
              <a:rPr lang="en-US" altLang="en-US"/>
              <a:pPr eaLnBrk="1" hangingPunct="1">
                <a:spcBef>
                  <a:spcPct val="0"/>
                </a:spcBef>
              </a:pPr>
              <a:t>7</a:t>
            </a:fld>
            <a:endParaRPr lang="en-US" altLang="en-US"/>
          </a:p>
        </p:txBody>
      </p:sp>
      <p:sp>
        <p:nvSpPr>
          <p:cNvPr id="8089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1437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A lunar day is 24 hrs and 50 min.</a:t>
            </a:r>
          </a:p>
          <a:p>
            <a:pPr>
              <a:buFontTx/>
              <a:buChar char="•"/>
            </a:pPr>
            <a:r>
              <a:rPr lang="en-US" altLang="en-US" smtClean="0">
                <a:latin typeface="Arial" panose="020B0604020202020204" pitchFamily="34" charset="0"/>
              </a:rPr>
              <a:t>  On the graphs, each vertical line represents a solar day, 24 hrs.  </a:t>
            </a:r>
          </a:p>
          <a:p>
            <a:pPr>
              <a:buFontTx/>
              <a:buChar char="•"/>
            </a:pPr>
            <a:r>
              <a:rPr lang="en-US" altLang="en-US" smtClean="0">
                <a:latin typeface="Arial" panose="020B0604020202020204" pitchFamily="34" charset="0"/>
              </a:rPr>
              <a:t>  The horizontal lines are tide levels in feet and the red “0” line represents MLLW.</a:t>
            </a:r>
          </a:p>
          <a:p>
            <a:pPr>
              <a:buFontTx/>
              <a:buChar char="•"/>
            </a:pPr>
            <a:r>
              <a:rPr lang="en-US" altLang="en-US" smtClean="0">
                <a:latin typeface="Arial" panose="020B0604020202020204" pitchFamily="34" charset="0"/>
              </a:rPr>
              <a:t>  Very evident is that most tides at LW are above MLLW.</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F594884-8700-4C0E-9C09-4B7410AE6616}"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1625281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Over 3000 subordinate stations are listed with the differences from the reference stations already applied.</a:t>
            </a:r>
          </a:p>
          <a:p>
            <a:pPr>
              <a:buFontTx/>
              <a:buChar char="•"/>
            </a:pPr>
            <a:r>
              <a:rPr lang="en-US" altLang="en-US" smtClean="0">
                <a:latin typeface="Arial" panose="020B0604020202020204" pitchFamily="34" charset="0"/>
              </a:rPr>
              <a:t>  This and subsequent screens depict “drilling down”  through the pages to get a specific subordinate station’s tidal data.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A422E90-DD9C-40EC-8394-E4A96FB80C42}"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419314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latin typeface="Arial" panose="020B0604020202020204" pitchFamily="34" charset="0"/>
              </a:rPr>
              <a:t>  Drilling down</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083A743-0802-41A9-BFF5-24BAFB349BB3}"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740034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00200" y="76200"/>
            <a:ext cx="7086600" cy="838200"/>
          </a:xfrm>
        </p:spPr>
        <p:txBody>
          <a:bodyPr/>
          <a:lstStyle>
            <a:lvl1pPr algn="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286000" y="914400"/>
            <a:ext cx="6400800" cy="533400"/>
          </a:xfrm>
        </p:spPr>
        <p:txBody>
          <a:bodyPr/>
          <a:lstStyle>
            <a:lvl1pPr marL="0" indent="0" algn="r">
              <a:buFontTx/>
              <a:buNone/>
              <a:defRPr sz="2800">
                <a:solidFill>
                  <a:schemeClr val="tx1"/>
                </a:solidFill>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457200" y="6324600"/>
            <a:ext cx="2133600" cy="457200"/>
          </a:xfrm>
        </p:spPr>
        <p:txBody>
          <a:bodyPr/>
          <a:lstStyle>
            <a:lvl1pPr>
              <a:defRPr>
                <a:solidFill>
                  <a:srgbClr val="FFFFFF"/>
                </a:solidFill>
              </a:defRPr>
            </a:lvl1pPr>
          </a:lstStyle>
          <a:p>
            <a:r>
              <a:rPr lang="en-US" dirty="0" smtClean="0"/>
              <a:t>1/20/2014</a:t>
            </a:r>
            <a:endParaRPr lang="en-US" dirty="0"/>
          </a:p>
        </p:txBody>
      </p:sp>
      <p:sp>
        <p:nvSpPr>
          <p:cNvPr id="4101" name="Rectangle 5"/>
          <p:cNvSpPr>
            <a:spLocks noGrp="1" noChangeArrowheads="1"/>
          </p:cNvSpPr>
          <p:nvPr>
            <p:ph type="ftr" sz="quarter" idx="3"/>
          </p:nvPr>
        </p:nvSpPr>
        <p:spPr>
          <a:xfrm>
            <a:off x="3124200" y="6324600"/>
            <a:ext cx="2895600" cy="457200"/>
          </a:xfrm>
        </p:spPr>
        <p:txBody>
          <a:bodyPr/>
          <a:lstStyle>
            <a:lvl1pPr>
              <a:defRPr>
                <a:solidFill>
                  <a:srgbClr val="FFFFFF"/>
                </a:solidFill>
              </a:defRPr>
            </a:lvl1pPr>
          </a:lstStyle>
          <a:p>
            <a:pPr>
              <a:defRPr/>
            </a:pPr>
            <a:r>
              <a:rPr lang="en-US" dirty="0" smtClean="0"/>
              <a:t>WNChpt01_060110.ppt</a:t>
            </a:r>
            <a:endParaRPr lang="en-US" dirty="0"/>
          </a:p>
        </p:txBody>
      </p:sp>
      <p:sp>
        <p:nvSpPr>
          <p:cNvPr id="4102" name="Rectangle 6"/>
          <p:cNvSpPr>
            <a:spLocks noGrp="1" noChangeArrowheads="1"/>
          </p:cNvSpPr>
          <p:nvPr>
            <p:ph type="sldNum" sz="quarter" idx="4"/>
          </p:nvPr>
        </p:nvSpPr>
        <p:spPr>
          <a:xfrm>
            <a:off x="6553200" y="6324600"/>
            <a:ext cx="2133600" cy="457200"/>
          </a:xfrm>
        </p:spPr>
        <p:txBody>
          <a:bodyPr/>
          <a:lstStyle>
            <a:lvl1pPr>
              <a:defRPr>
                <a:solidFill>
                  <a:srgbClr val="FFFFFF"/>
                </a:solidFill>
              </a:defRPr>
            </a:lvl1pPr>
          </a:lstStyle>
          <a:p>
            <a:pPr>
              <a:defRPr/>
            </a:pPr>
            <a:fld id="{0DBB175E-4A73-4AE1-9D10-71CEF0A466FC}" type="slidenum">
              <a:rPr lang="en-US" smtClean="0"/>
              <a:pPr>
                <a:defRPr/>
              </a:pPr>
              <a:t>‹#›</a:t>
            </a:fld>
            <a:endParaRPr lang="en-US" dirty="0"/>
          </a:p>
        </p:txBody>
      </p:sp>
      <p:sp>
        <p:nvSpPr>
          <p:cNvPr id="7" name="Rectangle 6"/>
          <p:cNvSpPr/>
          <p:nvPr userDrawn="1"/>
        </p:nvSpPr>
        <p:spPr>
          <a:xfrm>
            <a:off x="1600200" y="6627813"/>
            <a:ext cx="2971800" cy="230832"/>
          </a:xfrm>
          <a:prstGeom prst="rect">
            <a:avLst/>
          </a:prstGeom>
        </p:spPr>
        <p:txBody>
          <a:bodyPr>
            <a:spAutoFit/>
          </a:bodyPr>
          <a:lstStyle/>
          <a:p>
            <a:pPr>
              <a:defRPr/>
            </a:pPr>
            <a:r>
              <a:rPr lang="en-US" sz="900">
                <a:latin typeface="Tahoma" panose="020B0604030504040204" pitchFamily="34" charset="0"/>
              </a:rPr>
              <a:t>Copyright </a:t>
            </a:r>
            <a:r>
              <a:rPr lang="en-US" sz="90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76714497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327353308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537592038"/>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1828800"/>
            <a:ext cx="4229100" cy="4572000"/>
          </a:xfrm>
        </p:spPr>
        <p:txBody>
          <a:bodyPr/>
          <a:lstStyle/>
          <a:p>
            <a:pPr lvl="0"/>
            <a:endParaRPr lang="en-US" noProof="0" smtClean="0"/>
          </a:p>
        </p:txBody>
      </p:sp>
      <p:sp>
        <p:nvSpPr>
          <p:cNvPr id="4" name="Text Placeholder 3"/>
          <p:cNvSpPr>
            <a:spLocks noGrp="1"/>
          </p:cNvSpPr>
          <p:nvPr>
            <p:ph type="body" sz="half" idx="2"/>
          </p:nvPr>
        </p:nvSpPr>
        <p:spPr>
          <a:xfrm>
            <a:off x="4686300" y="1828800"/>
            <a:ext cx="4229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noChangeArrowheads="1"/>
          </p:cNvSpPr>
          <p:nvPr>
            <p:ph type="sldNum" sz="quarter" idx="10"/>
          </p:nvPr>
        </p:nvSpPr>
        <p:spPr>
          <a:ln/>
        </p:spPr>
        <p:txBody>
          <a:bodyPr/>
          <a:lstStyle>
            <a:lvl1pPr>
              <a:defRPr/>
            </a:lvl1pPr>
          </a:lstStyle>
          <a:p>
            <a:fld id="{6D90D06E-4F56-41D2-9FEF-5A97FA4237D6}" type="slidenum">
              <a:rPr lang="en-US" altLang="en-US"/>
              <a:pPr/>
              <a:t>‹#›</a:t>
            </a:fld>
            <a:endParaRPr lang="en-US" altLang="en-US"/>
          </a:p>
        </p:txBody>
      </p:sp>
    </p:spTree>
    <p:extLst>
      <p:ext uri="{BB962C8B-B14F-4D97-AF65-F5344CB8AC3E}">
        <p14:creationId xmlns:p14="http://schemas.microsoft.com/office/powerpoint/2010/main" val="36769053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Click to edit Master title style</a:t>
            </a:r>
            <a:endParaRPr lang="en-US" dirty="0"/>
          </a:p>
        </p:txBody>
      </p:sp>
      <p:sp>
        <p:nvSpPr>
          <p:cNvPr id="6" name="Content Placeholder 2"/>
          <p:cNvSpPr>
            <a:spLocks noGrp="1"/>
          </p:cNvSpPr>
          <p:nvPr>
            <p:ph idx="1"/>
          </p:nvPr>
        </p:nvSpPr>
        <p:spPr>
          <a:xfrm>
            <a:off x="685800" y="15240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0"/>
          <p:cNvSpPr>
            <a:spLocks noGrp="1" noChangeArrowheads="1"/>
          </p:cNvSpPr>
          <p:nvPr>
            <p:ph type="sldNum" sz="quarter" idx="10"/>
          </p:nvPr>
        </p:nvSpPr>
        <p:spPr>
          <a:ln/>
        </p:spPr>
        <p:txBody>
          <a:bodyPr/>
          <a:lstStyle>
            <a:lvl1pPr>
              <a:defRPr/>
            </a:lvl1pPr>
          </a:lstStyle>
          <a:p>
            <a:fld id="{47CB0B9A-2B0B-4DA0-BD33-862DB711FB65}" type="slidenum">
              <a:rPr lang="en-US" altLang="en-US"/>
              <a:pPr/>
              <a:t>‹#›</a:t>
            </a:fld>
            <a:endParaRPr lang="en-US" altLang="en-US"/>
          </a:p>
        </p:txBody>
      </p:sp>
    </p:spTree>
    <p:extLst>
      <p:ext uri="{BB962C8B-B14F-4D97-AF65-F5344CB8AC3E}">
        <p14:creationId xmlns:p14="http://schemas.microsoft.com/office/powerpoint/2010/main" val="42828701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558D07-E699-471E-8926-A94D59D9BC15}" type="slidenum">
              <a:rPr lang="en-US" smtClean="0"/>
              <a:pPr>
                <a:defRPr/>
              </a:pPr>
              <a:t>‹#›</a:t>
            </a:fld>
            <a:endParaRPr lang="en-US" dirty="0"/>
          </a:p>
        </p:txBody>
      </p:sp>
    </p:spTree>
    <p:extLst>
      <p:ext uri="{BB962C8B-B14F-4D97-AF65-F5344CB8AC3E}">
        <p14:creationId xmlns:p14="http://schemas.microsoft.com/office/powerpoint/2010/main" val="185157978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4">
                    <a:lumMod val="10000"/>
                  </a:schemeClr>
                </a:solidFill>
                <a:effectLst/>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1/20/2014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489798233"/>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4217704212"/>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1/20/2014</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4088708072"/>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b="0">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1/20/2014</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8F307174-280D-42B0-B141-C2C551DF0298}" type="slidenum">
              <a:rPr lang="en-US" smtClean="0"/>
              <a:pPr>
                <a:defRPr/>
              </a:pPr>
              <a:t>‹#›</a:t>
            </a:fld>
            <a:endParaRPr lang="en-US" dirty="0"/>
          </a:p>
        </p:txBody>
      </p:sp>
    </p:spTree>
    <p:extLst>
      <p:ext uri="{BB962C8B-B14F-4D97-AF65-F5344CB8AC3E}">
        <p14:creationId xmlns:p14="http://schemas.microsoft.com/office/powerpoint/2010/main" val="874703275"/>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1/20/2014</a:t>
            </a: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06DCE08-0D3A-4B6B-AB1E-BD535B645D23}" type="slidenum">
              <a:rPr lang="en-US" smtClean="0"/>
              <a:pPr>
                <a:defRPr/>
              </a:pPr>
              <a:t>‹#›</a:t>
            </a:fld>
            <a:endParaRPr lang="en-US" dirty="0"/>
          </a:p>
        </p:txBody>
      </p:sp>
    </p:spTree>
    <p:extLst>
      <p:ext uri="{BB962C8B-B14F-4D97-AF65-F5344CB8AC3E}">
        <p14:creationId xmlns:p14="http://schemas.microsoft.com/office/powerpoint/2010/main" val="169445383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1257105308"/>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1/20/2014</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smtClean="0"/>
              <a:t>WNChpt01_060110.ppt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E3D9B96-7189-4BF2-9A22-C1F88DE99521}" type="slidenum">
              <a:rPr lang="en-US" smtClean="0"/>
              <a:pPr>
                <a:defRPr/>
              </a:pPr>
              <a:t>‹#›</a:t>
            </a:fld>
            <a:endParaRPr lang="en-US" dirty="0"/>
          </a:p>
        </p:txBody>
      </p:sp>
    </p:spTree>
    <p:extLst>
      <p:ext uri="{BB962C8B-B14F-4D97-AF65-F5344CB8AC3E}">
        <p14:creationId xmlns:p14="http://schemas.microsoft.com/office/powerpoint/2010/main" val="4200508701"/>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524000"/>
            <a:ext cx="8229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2286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r>
              <a:rPr lang="en-US" smtClean="0"/>
              <a:t> </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r>
              <a:rPr lang="en-US" dirty="0" smtClean="0"/>
              <a:t>WNChpt01_060110.ppt</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3D9B96-7189-4BF2-9A22-C1F88DE99521}" type="slidenum">
              <a:rPr lang="en-US" smtClean="0"/>
              <a:pPr>
                <a:defRPr/>
              </a:pPr>
              <a:t>‹#›</a:t>
            </a:fld>
            <a:endParaRPr lang="en-US" dirty="0"/>
          </a:p>
        </p:txBody>
      </p:sp>
      <p:sp>
        <p:nvSpPr>
          <p:cNvPr id="7" name="Rectangle 6"/>
          <p:cNvSpPr/>
          <p:nvPr userDrawn="1"/>
        </p:nvSpPr>
        <p:spPr>
          <a:xfrm>
            <a:off x="1600200" y="6627813"/>
            <a:ext cx="2971800" cy="230187"/>
          </a:xfrm>
          <a:prstGeom prst="rect">
            <a:avLst/>
          </a:prstGeom>
        </p:spPr>
        <p:txBody>
          <a:bodyPr>
            <a:spAutoFit/>
          </a:bodyPr>
          <a:lstStyle/>
          <a:p>
            <a:pPr>
              <a:defRPr/>
            </a:pPr>
            <a:r>
              <a:rPr lang="en-US" sz="900" dirty="0">
                <a:latin typeface="Tahoma" panose="020B0604030504040204" pitchFamily="34" charset="0"/>
              </a:rPr>
              <a:t>Copyright </a:t>
            </a:r>
            <a:r>
              <a:rPr lang="en-US" sz="900" dirty="0" smtClean="0">
                <a:latin typeface="Tahoma" panose="020B0604030504040204" pitchFamily="34" charset="0"/>
              </a:rPr>
              <a:t>2014 </a:t>
            </a:r>
            <a:r>
              <a:rPr lang="en-US" sz="900" dirty="0">
                <a:latin typeface="Tahoma" panose="020B0604030504040204" pitchFamily="34" charset="0"/>
              </a:rPr>
              <a:t>Coast Guard Auxiliary Association, Inc.</a:t>
            </a:r>
          </a:p>
        </p:txBody>
      </p:sp>
    </p:spTree>
    <p:extLst>
      <p:ext uri="{BB962C8B-B14F-4D97-AF65-F5344CB8AC3E}">
        <p14:creationId xmlns:p14="http://schemas.microsoft.com/office/powerpoint/2010/main" val="1313756094"/>
      </p:ext>
    </p:extLst>
  </p:cSld>
  <p:clrMap bg1="dk2" tx1="lt1" bg2="dk1"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Tahoma" panose="020B0604030504040204" pitchFamily="34" charset="0"/>
          <a:ea typeface="+mn-ea"/>
          <a:cs typeface="+mn-cs"/>
        </a:defRPr>
      </a:lvl1pPr>
      <a:lvl2pPr marL="742950" indent="-285750" algn="l" rtl="0" eaLnBrk="1" fontAlgn="base" hangingPunct="1">
        <a:spcBef>
          <a:spcPct val="20000"/>
        </a:spcBef>
        <a:spcAft>
          <a:spcPct val="0"/>
        </a:spcAft>
        <a:buChar char="•"/>
        <a:defRPr sz="2800">
          <a:solidFill>
            <a:srgbClr val="000000"/>
          </a:solidFill>
          <a:latin typeface="Tahoma" panose="020B0604030504040204" pitchFamily="34" charset="0"/>
        </a:defRPr>
      </a:lvl2pPr>
      <a:lvl3pPr marL="1143000" indent="-228600" algn="l" rtl="0" eaLnBrk="1" fontAlgn="base" hangingPunct="1">
        <a:spcBef>
          <a:spcPct val="20000"/>
        </a:spcBef>
        <a:spcAft>
          <a:spcPct val="0"/>
        </a:spcAft>
        <a:buChar char="•"/>
        <a:defRPr sz="2400">
          <a:solidFill>
            <a:srgbClr val="000000"/>
          </a:solidFill>
          <a:latin typeface="Tahoma" panose="020B0604030504040204" pitchFamily="34" charset="0"/>
        </a:defRPr>
      </a:lvl3pPr>
      <a:lvl4pPr marL="1600200" indent="-228600" algn="l" rtl="0" eaLnBrk="1" fontAlgn="base" hangingPunct="1">
        <a:spcBef>
          <a:spcPct val="20000"/>
        </a:spcBef>
        <a:spcAft>
          <a:spcPct val="0"/>
        </a:spcAft>
        <a:buChar char="•"/>
        <a:defRPr sz="2000">
          <a:solidFill>
            <a:srgbClr val="000000"/>
          </a:solidFill>
          <a:latin typeface="Tahoma" panose="020B0604030504040204" pitchFamily="34" charset="0"/>
        </a:defRPr>
      </a:lvl4pPr>
      <a:lvl5pPr marL="2057400" indent="-228600" algn="l" rtl="0" eaLnBrk="1" fontAlgn="base" hangingPunct="1">
        <a:spcBef>
          <a:spcPct val="20000"/>
        </a:spcBef>
        <a:spcAft>
          <a:spcPct val="0"/>
        </a:spcAft>
        <a:buChar char="•"/>
        <a:defRPr sz="2000">
          <a:solidFill>
            <a:srgbClr val="000000"/>
          </a:solidFill>
          <a:latin typeface="Tahoma" panose="020B060403050404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0"/>
            <a:ext cx="77724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dirty="0"/>
              <a:t>The Weekend Navigator</a:t>
            </a:r>
          </a:p>
        </p:txBody>
      </p:sp>
      <p:sp>
        <p:nvSpPr>
          <p:cNvPr id="8196" name="Rectangle 3"/>
          <p:cNvSpPr>
            <a:spLocks noGrp="1" noChangeArrowheads="1"/>
          </p:cNvSpPr>
          <p:nvPr>
            <p:ph type="subTitle" idx="1"/>
          </p:nvPr>
        </p:nvSpPr>
        <p:spPr>
          <a:xfrm>
            <a:off x="914400" y="2133600"/>
            <a:ext cx="8001000" cy="2514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spcBef>
                <a:spcPct val="0"/>
              </a:spcBef>
            </a:pPr>
            <a:r>
              <a:rPr lang="en-US" sz="4400" b="1" dirty="0">
                <a:solidFill>
                  <a:schemeClr val="tx2"/>
                </a:solidFill>
                <a:effectLst>
                  <a:outerShdw blurRad="38100" dist="38100" dir="2700000" algn="tl">
                    <a:srgbClr val="000000"/>
                  </a:outerShdw>
                </a:effectLst>
                <a:ea typeface="+mj-ea"/>
                <a:cs typeface="+mj-cs"/>
              </a:rPr>
              <a:t>Session 4</a:t>
            </a:r>
          </a:p>
          <a:p>
            <a:pPr algn="l">
              <a:spcBef>
                <a:spcPct val="0"/>
              </a:spcBef>
            </a:pPr>
            <a:endParaRPr lang="en-US" sz="4400" b="1" dirty="0">
              <a:solidFill>
                <a:schemeClr val="tx2"/>
              </a:solidFill>
              <a:effectLst>
                <a:outerShdw blurRad="38100" dist="38100" dir="2700000" algn="tl">
                  <a:srgbClr val="000000"/>
                </a:outerShdw>
              </a:effectLst>
              <a:ea typeface="+mj-ea"/>
              <a:cs typeface="+mj-cs"/>
            </a:endParaRPr>
          </a:p>
          <a:p>
            <a:pPr algn="l">
              <a:spcBef>
                <a:spcPct val="0"/>
              </a:spcBef>
            </a:pPr>
            <a:r>
              <a:rPr lang="en-US" sz="4400" b="1" dirty="0">
                <a:solidFill>
                  <a:schemeClr val="tx2"/>
                </a:solidFill>
                <a:effectLst>
                  <a:outerShdw blurRad="38100" dist="38100" dir="2700000" algn="tl">
                    <a:srgbClr val="000000"/>
                  </a:outerShdw>
                </a:effectLst>
                <a:ea typeface="+mj-ea"/>
                <a:cs typeface="+mj-cs"/>
              </a:rPr>
              <a:t>Good Stuff to Know to Keep Out of Trouble</a:t>
            </a:r>
          </a:p>
        </p:txBody>
      </p:sp>
      <p:sp>
        <p:nvSpPr>
          <p:cNvPr id="3074" name="Rectangle 6"/>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42FEE87-1F56-48AB-9CFA-7A52297BDC31}"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1173" y="52749"/>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Principal Tidal Patterns</a:t>
            </a:r>
          </a:p>
        </p:txBody>
      </p:sp>
      <p:sp>
        <p:nvSpPr>
          <p:cNvPr id="122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B386209-10D6-460E-9BE2-228327B6B692}"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10</a:t>
            </a:fld>
            <a:endParaRPr lang="en-US" altLang="en-US" sz="1000">
              <a:latin typeface="Comic Sans MS" panose="030F0702030302020204" pitchFamily="66" charset="0"/>
              <a:cs typeface="Times New Roman" panose="02020603050405020304" pitchFamily="18" charset="0"/>
            </a:endParaRPr>
          </a:p>
        </p:txBody>
      </p:sp>
      <p:grpSp>
        <p:nvGrpSpPr>
          <p:cNvPr id="2" name="Group 27"/>
          <p:cNvGrpSpPr>
            <a:grpSpLocks/>
          </p:cNvGrpSpPr>
          <p:nvPr/>
        </p:nvGrpSpPr>
        <p:grpSpPr bwMode="auto">
          <a:xfrm>
            <a:off x="1069975" y="1509893"/>
            <a:ext cx="7769225" cy="1068388"/>
            <a:chOff x="1069975" y="1295400"/>
            <a:chExt cx="7769225" cy="1068388"/>
          </a:xfrm>
        </p:grpSpPr>
        <p:grpSp>
          <p:nvGrpSpPr>
            <p:cNvPr id="12303" name="Group 10"/>
            <p:cNvGrpSpPr>
              <a:grpSpLocks/>
            </p:cNvGrpSpPr>
            <p:nvPr/>
          </p:nvGrpSpPr>
          <p:grpSpPr bwMode="auto">
            <a:xfrm>
              <a:off x="1069975" y="1295400"/>
              <a:ext cx="7769225" cy="1068388"/>
              <a:chOff x="480" y="816"/>
              <a:chExt cx="4894" cy="673"/>
            </a:xfrm>
          </p:grpSpPr>
          <p:sp>
            <p:nvSpPr>
              <p:cNvPr id="17419" name="Text Box 4"/>
              <p:cNvSpPr txBox="1">
                <a:spLocks noChangeArrowheads="1"/>
              </p:cNvSpPr>
              <p:nvPr/>
            </p:nvSpPr>
            <p:spPr bwMode="auto">
              <a:xfrm>
                <a:off x="480" y="816"/>
                <a:ext cx="4894" cy="380"/>
              </a:xfrm>
              <a:prstGeom prst="rect">
                <a:avLst/>
              </a:prstGeom>
              <a:noFill/>
              <a:ln w="50800">
                <a:noFill/>
                <a:miter lim="800000"/>
                <a:headEnd/>
                <a:tailEnd type="none" w="med" len="lg"/>
              </a:ln>
            </p:spPr>
            <p:txBody>
              <a:bodyPr wrap="none"/>
              <a:lstStyle/>
              <a:p>
                <a:pPr>
                  <a:lnSpc>
                    <a:spcPct val="70000"/>
                  </a:lnSpc>
                  <a:defRPr/>
                </a:pPr>
                <a:r>
                  <a:rPr lang="en-US" b="1" dirty="0">
                    <a:solidFill>
                      <a:schemeClr val="accent4">
                        <a:lumMod val="25000"/>
                      </a:schemeClr>
                    </a:solidFill>
                    <a:latin typeface="Arial" charset="0"/>
                  </a:rPr>
                  <a:t>Diurnal:</a:t>
                </a:r>
                <a:r>
                  <a:rPr lang="en-US" dirty="0">
                    <a:solidFill>
                      <a:schemeClr val="accent4">
                        <a:lumMod val="25000"/>
                      </a:schemeClr>
                    </a:solidFill>
                    <a:latin typeface="Arial" charset="0"/>
                  </a:rPr>
                  <a:t>					</a:t>
                </a:r>
                <a:r>
                  <a:rPr lang="en-US" i="1" dirty="0">
                    <a:solidFill>
                      <a:schemeClr val="accent4">
                        <a:lumMod val="25000"/>
                      </a:schemeClr>
                    </a:solidFill>
                    <a:latin typeface="Arial" charset="0"/>
                  </a:rPr>
                  <a:t>(Pensacola, FL)</a:t>
                </a:r>
                <a:endParaRPr lang="en-US" dirty="0">
                  <a:solidFill>
                    <a:schemeClr val="accent4">
                      <a:lumMod val="25000"/>
                    </a:schemeClr>
                  </a:solidFill>
                  <a:latin typeface="Arial" charset="0"/>
                </a:endParaRPr>
              </a:p>
              <a:p>
                <a:pPr>
                  <a:lnSpc>
                    <a:spcPct val="70000"/>
                  </a:lnSpc>
                  <a:defRPr/>
                </a:pPr>
                <a:r>
                  <a:rPr lang="en-US" sz="2000" dirty="0">
                    <a:solidFill>
                      <a:schemeClr val="accent4">
                        <a:lumMod val="25000"/>
                      </a:schemeClr>
                    </a:solidFill>
                    <a:latin typeface="Arial" charset="0"/>
                  </a:rPr>
                  <a:t>	Cycle of one lunar day - one high and one low tide.</a:t>
                </a:r>
                <a:endParaRPr lang="en-US" sz="1600" i="1" dirty="0">
                  <a:solidFill>
                    <a:schemeClr val="accent4">
                      <a:lumMod val="25000"/>
                    </a:schemeClr>
                  </a:solidFill>
                  <a:latin typeface="Arial" charset="0"/>
                </a:endParaRPr>
              </a:p>
            </p:txBody>
          </p:sp>
          <p:pic>
            <p:nvPicPr>
              <p:cNvPr id="12306" name="Picture 7" descr="npo00000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 y="1177"/>
                <a:ext cx="374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pic>
        </p:grpSp>
        <p:cxnSp>
          <p:nvCxnSpPr>
            <p:cNvPr id="23" name="Straight Connector 22"/>
            <p:cNvCxnSpPr/>
            <p:nvPr/>
          </p:nvCxnSpPr>
          <p:spPr>
            <a:xfrm rot="10800000" flipH="1">
              <a:off x="2062163" y="2116138"/>
              <a:ext cx="594201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28"/>
          <p:cNvGrpSpPr>
            <a:grpSpLocks/>
          </p:cNvGrpSpPr>
          <p:nvPr/>
        </p:nvGrpSpPr>
        <p:grpSpPr bwMode="auto">
          <a:xfrm>
            <a:off x="1069975" y="2766799"/>
            <a:ext cx="7769225" cy="1974850"/>
            <a:chOff x="1069975" y="2673352"/>
            <a:chExt cx="7769225" cy="1974851"/>
          </a:xfrm>
        </p:grpSpPr>
        <p:grpSp>
          <p:nvGrpSpPr>
            <p:cNvPr id="12299" name="Group 11"/>
            <p:cNvGrpSpPr>
              <a:grpSpLocks/>
            </p:cNvGrpSpPr>
            <p:nvPr/>
          </p:nvGrpSpPr>
          <p:grpSpPr bwMode="auto">
            <a:xfrm>
              <a:off x="1069975" y="2673352"/>
              <a:ext cx="7769225" cy="1974851"/>
              <a:chOff x="480" y="1684"/>
              <a:chExt cx="4894" cy="1244"/>
            </a:xfrm>
          </p:grpSpPr>
          <p:sp>
            <p:nvSpPr>
              <p:cNvPr id="17417" name="Text Box 5"/>
              <p:cNvSpPr txBox="1">
                <a:spLocks noChangeArrowheads="1"/>
              </p:cNvSpPr>
              <p:nvPr/>
            </p:nvSpPr>
            <p:spPr bwMode="auto">
              <a:xfrm>
                <a:off x="480" y="1684"/>
                <a:ext cx="4894" cy="380"/>
              </a:xfrm>
              <a:prstGeom prst="rect">
                <a:avLst/>
              </a:prstGeom>
              <a:noFill/>
              <a:ln w="50800">
                <a:noFill/>
                <a:miter lim="800000"/>
                <a:headEnd/>
                <a:tailEnd type="none" w="med" len="lg"/>
              </a:ln>
            </p:spPr>
            <p:txBody>
              <a:bodyPr wrap="none"/>
              <a:lstStyle/>
              <a:p>
                <a:pPr>
                  <a:lnSpc>
                    <a:spcPct val="70000"/>
                  </a:lnSpc>
                  <a:defRPr/>
                </a:pPr>
                <a:r>
                  <a:rPr lang="en-US" b="1" dirty="0">
                    <a:solidFill>
                      <a:schemeClr val="accent4">
                        <a:lumMod val="25000"/>
                      </a:schemeClr>
                    </a:solidFill>
                    <a:latin typeface="Arial" charset="0"/>
                  </a:rPr>
                  <a:t>Semidiurnal:</a:t>
                </a:r>
                <a:r>
                  <a:rPr lang="en-US" dirty="0">
                    <a:solidFill>
                      <a:schemeClr val="accent4">
                        <a:lumMod val="25000"/>
                      </a:schemeClr>
                    </a:solidFill>
                    <a:latin typeface="Arial" charset="0"/>
                  </a:rPr>
                  <a:t>				</a:t>
                </a:r>
                <a:r>
                  <a:rPr lang="en-US" i="1" dirty="0">
                    <a:solidFill>
                      <a:schemeClr val="accent4">
                        <a:lumMod val="25000"/>
                      </a:schemeClr>
                    </a:solidFill>
                    <a:latin typeface="Arial" charset="0"/>
                  </a:rPr>
                  <a:t>(Boston, MA)</a:t>
                </a:r>
                <a:endParaRPr lang="en-US" dirty="0">
                  <a:solidFill>
                    <a:schemeClr val="accent4">
                      <a:lumMod val="25000"/>
                    </a:schemeClr>
                  </a:solidFill>
                  <a:latin typeface="Arial" charset="0"/>
                </a:endParaRPr>
              </a:p>
              <a:p>
                <a:pPr>
                  <a:lnSpc>
                    <a:spcPct val="70000"/>
                  </a:lnSpc>
                  <a:defRPr/>
                </a:pPr>
                <a:r>
                  <a:rPr lang="en-US" sz="2000" dirty="0">
                    <a:solidFill>
                      <a:schemeClr val="accent4">
                        <a:lumMod val="25000"/>
                      </a:schemeClr>
                    </a:solidFill>
                    <a:latin typeface="Arial" charset="0"/>
                  </a:rPr>
                  <a:t>	Cycle of one-half lunar day - two highs and two lows.</a:t>
                </a:r>
                <a:endParaRPr lang="en-US" sz="2000" i="1" dirty="0">
                  <a:solidFill>
                    <a:schemeClr val="accent4">
                      <a:lumMod val="25000"/>
                    </a:schemeClr>
                  </a:solidFill>
                  <a:latin typeface="Arial" charset="0"/>
                </a:endParaRPr>
              </a:p>
            </p:txBody>
          </p:sp>
          <p:pic>
            <p:nvPicPr>
              <p:cNvPr id="12302" name="Picture 8" descr="npo000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 y="2087"/>
                <a:ext cx="3743" cy="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pic>
        </p:grpSp>
        <p:cxnSp>
          <p:nvCxnSpPr>
            <p:cNvPr id="26" name="Straight Connector 25"/>
            <p:cNvCxnSpPr/>
            <p:nvPr/>
          </p:nvCxnSpPr>
          <p:spPr>
            <a:xfrm rot="10800000" flipH="1">
              <a:off x="2214563" y="4281491"/>
              <a:ext cx="594201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29"/>
          <p:cNvGrpSpPr>
            <a:grpSpLocks/>
          </p:cNvGrpSpPr>
          <p:nvPr/>
        </p:nvGrpSpPr>
        <p:grpSpPr bwMode="auto">
          <a:xfrm>
            <a:off x="1069975" y="4887333"/>
            <a:ext cx="7769225" cy="1525587"/>
            <a:chOff x="1069975" y="4799013"/>
            <a:chExt cx="7769225" cy="1525587"/>
          </a:xfrm>
        </p:grpSpPr>
        <p:grpSp>
          <p:nvGrpSpPr>
            <p:cNvPr id="12295" name="Group 12"/>
            <p:cNvGrpSpPr>
              <a:grpSpLocks/>
            </p:cNvGrpSpPr>
            <p:nvPr/>
          </p:nvGrpSpPr>
          <p:grpSpPr bwMode="auto">
            <a:xfrm>
              <a:off x="1069975" y="4799013"/>
              <a:ext cx="7769225" cy="1525587"/>
              <a:chOff x="480" y="3023"/>
              <a:chExt cx="4894" cy="961"/>
            </a:xfrm>
          </p:grpSpPr>
          <p:sp>
            <p:nvSpPr>
              <p:cNvPr id="17415" name="Text Box 6"/>
              <p:cNvSpPr txBox="1">
                <a:spLocks noChangeArrowheads="1"/>
              </p:cNvSpPr>
              <p:nvPr/>
            </p:nvSpPr>
            <p:spPr bwMode="auto">
              <a:xfrm>
                <a:off x="480" y="3023"/>
                <a:ext cx="4894" cy="380"/>
              </a:xfrm>
              <a:prstGeom prst="rect">
                <a:avLst/>
              </a:prstGeom>
              <a:noFill/>
              <a:ln w="50800">
                <a:noFill/>
                <a:miter lim="800000"/>
                <a:headEnd/>
                <a:tailEnd type="none" w="med" len="lg"/>
              </a:ln>
            </p:spPr>
            <p:txBody>
              <a:bodyPr wrap="none"/>
              <a:lstStyle/>
              <a:p>
                <a:pPr>
                  <a:lnSpc>
                    <a:spcPct val="70000"/>
                  </a:lnSpc>
                  <a:defRPr/>
                </a:pPr>
                <a:r>
                  <a:rPr lang="en-US" b="1" dirty="0">
                    <a:solidFill>
                      <a:schemeClr val="accent4">
                        <a:lumMod val="25000"/>
                      </a:schemeClr>
                    </a:solidFill>
                    <a:latin typeface="Arial" charset="0"/>
                  </a:rPr>
                  <a:t>Mixed:</a:t>
                </a:r>
                <a:r>
                  <a:rPr lang="en-US" dirty="0">
                    <a:solidFill>
                      <a:schemeClr val="accent4">
                        <a:lumMod val="25000"/>
                      </a:schemeClr>
                    </a:solidFill>
                    <a:latin typeface="Arial" charset="0"/>
                  </a:rPr>
                  <a:t>					</a:t>
                </a:r>
                <a:r>
                  <a:rPr lang="en-US" i="1" dirty="0">
                    <a:solidFill>
                      <a:schemeClr val="accent4">
                        <a:lumMod val="25000"/>
                      </a:schemeClr>
                    </a:solidFill>
                    <a:latin typeface="Arial" charset="0"/>
                  </a:rPr>
                  <a:t>(San Francisco, CA)</a:t>
                </a:r>
                <a:endParaRPr lang="en-US" dirty="0">
                  <a:solidFill>
                    <a:schemeClr val="accent4">
                      <a:lumMod val="25000"/>
                    </a:schemeClr>
                  </a:solidFill>
                  <a:latin typeface="Arial" charset="0"/>
                </a:endParaRPr>
              </a:p>
              <a:p>
                <a:pPr>
                  <a:lnSpc>
                    <a:spcPct val="70000"/>
                  </a:lnSpc>
                  <a:defRPr/>
                </a:pPr>
                <a:r>
                  <a:rPr lang="en-US" sz="2000" dirty="0">
                    <a:solidFill>
                      <a:schemeClr val="accent4">
                        <a:lumMod val="25000"/>
                      </a:schemeClr>
                    </a:solidFill>
                    <a:latin typeface="Arial" charset="0"/>
                  </a:rPr>
                  <a:t>	Large inequality in height of two highs or lows.</a:t>
                </a:r>
                <a:endParaRPr lang="en-US" dirty="0">
                  <a:solidFill>
                    <a:schemeClr val="accent4">
                      <a:lumMod val="25000"/>
                    </a:schemeClr>
                  </a:solidFill>
                  <a:latin typeface="Arial" charset="0"/>
                </a:endParaRPr>
              </a:p>
            </p:txBody>
          </p:sp>
          <p:pic>
            <p:nvPicPr>
              <p:cNvPr id="12298" name="Picture 9" descr="npo000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 y="3429"/>
                <a:ext cx="3743" cy="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pic>
        </p:grpSp>
        <p:cxnSp>
          <p:nvCxnSpPr>
            <p:cNvPr id="27" name="Straight Connector 26"/>
            <p:cNvCxnSpPr/>
            <p:nvPr/>
          </p:nvCxnSpPr>
          <p:spPr>
            <a:xfrm rot="10800000" flipH="1">
              <a:off x="2209800" y="6097588"/>
              <a:ext cx="59420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6"/>
          <p:cNvSpPr>
            <a:spLocks noGrp="1" noChangeArrowheads="1"/>
          </p:cNvSpPr>
          <p:nvPr>
            <p:ph type="title"/>
          </p:nvPr>
        </p:nvSpPr>
        <p:spPr>
          <a:xfrm>
            <a:off x="76200" y="141287"/>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Importance of Tide Info</a:t>
            </a:r>
          </a:p>
        </p:txBody>
      </p:sp>
      <p:sp>
        <p:nvSpPr>
          <p:cNvPr id="1331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F921640-1F3F-4892-AE10-B16C107ED3B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11</a:t>
            </a:fld>
            <a:endParaRPr lang="en-US" altLang="en-US" sz="1000">
              <a:latin typeface="Comic Sans MS" panose="030F0702030302020204" pitchFamily="66" charset="0"/>
              <a:cs typeface="Times New Roman" panose="02020603050405020304" pitchFamily="18" charset="0"/>
            </a:endParaRPr>
          </a:p>
        </p:txBody>
      </p:sp>
      <p:sp>
        <p:nvSpPr>
          <p:cNvPr id="263176" name="Rectangle 8"/>
          <p:cNvSpPr>
            <a:spLocks noGrp="1" noChangeArrowheads="1"/>
          </p:cNvSpPr>
          <p:nvPr>
            <p:ph type="body" sz="half" idx="4294967295"/>
          </p:nvPr>
        </p:nvSpPr>
        <p:spPr>
          <a:xfrm>
            <a:off x="1066800" y="1453284"/>
            <a:ext cx="7772400" cy="5257800"/>
          </a:xfrm>
        </p:spPr>
        <p:txBody>
          <a:bodyPr/>
          <a:lstStyle/>
          <a:p>
            <a:pPr eaLnBrk="1" hangingPunct="1">
              <a:lnSpc>
                <a:spcPct val="90000"/>
              </a:lnSpc>
              <a:defRPr/>
            </a:pPr>
            <a:r>
              <a:rPr lang="en-US" b="0" dirty="0" smtClean="0">
                <a:solidFill>
                  <a:schemeClr val="accent4">
                    <a:lumMod val="25000"/>
                  </a:schemeClr>
                </a:solidFill>
                <a:latin typeface="Arial" charset="0"/>
                <a:cs typeface="Arial" charset="0"/>
              </a:rPr>
              <a:t>Safety:</a:t>
            </a:r>
          </a:p>
          <a:p>
            <a:pPr lvl="1" eaLnBrk="1" hangingPunct="1">
              <a:lnSpc>
                <a:spcPct val="90000"/>
              </a:lnSpc>
              <a:defRPr/>
            </a:pPr>
            <a:r>
              <a:rPr lang="en-US" dirty="0" smtClean="0">
                <a:solidFill>
                  <a:schemeClr val="accent4">
                    <a:lumMod val="25000"/>
                  </a:schemeClr>
                </a:solidFill>
                <a:latin typeface="Arial" charset="0"/>
                <a:cs typeface="Arial" charset="0"/>
              </a:rPr>
              <a:t>Avoid running aground</a:t>
            </a:r>
          </a:p>
          <a:p>
            <a:pPr lvl="1" eaLnBrk="1" hangingPunct="1">
              <a:lnSpc>
                <a:spcPct val="90000"/>
              </a:lnSpc>
              <a:defRPr/>
            </a:pPr>
            <a:r>
              <a:rPr lang="en-US" dirty="0" smtClean="0">
                <a:solidFill>
                  <a:schemeClr val="accent4">
                    <a:lumMod val="25000"/>
                  </a:schemeClr>
                </a:solidFill>
                <a:latin typeface="Arial" charset="0"/>
                <a:cs typeface="Arial" charset="0"/>
              </a:rPr>
              <a:t>Choosing among alternate routes</a:t>
            </a:r>
            <a:endParaRPr lang="en-US" sz="3200" dirty="0" smtClean="0">
              <a:solidFill>
                <a:schemeClr val="accent4">
                  <a:lumMod val="25000"/>
                </a:schemeClr>
              </a:solidFill>
              <a:latin typeface="Arial" charset="0"/>
              <a:cs typeface="Arial" charset="0"/>
            </a:endParaRPr>
          </a:p>
          <a:p>
            <a:pPr eaLnBrk="1" hangingPunct="1">
              <a:lnSpc>
                <a:spcPct val="90000"/>
              </a:lnSpc>
              <a:defRPr/>
            </a:pPr>
            <a:r>
              <a:rPr lang="en-US" b="0" dirty="0" smtClean="0">
                <a:solidFill>
                  <a:schemeClr val="accent4">
                    <a:lumMod val="25000"/>
                  </a:schemeClr>
                </a:solidFill>
                <a:latin typeface="Arial" charset="0"/>
                <a:cs typeface="Arial" charset="0"/>
              </a:rPr>
              <a:t>Clearance:</a:t>
            </a:r>
          </a:p>
          <a:p>
            <a:pPr lvl="1" eaLnBrk="1" hangingPunct="1">
              <a:lnSpc>
                <a:spcPct val="90000"/>
              </a:lnSpc>
              <a:defRPr/>
            </a:pPr>
            <a:r>
              <a:rPr lang="en-US" dirty="0" smtClean="0">
                <a:solidFill>
                  <a:schemeClr val="accent4">
                    <a:lumMod val="25000"/>
                  </a:schemeClr>
                </a:solidFill>
                <a:latin typeface="Arial" charset="0"/>
                <a:cs typeface="Arial" charset="0"/>
              </a:rPr>
              <a:t>Sufficient room under a bridge?</a:t>
            </a:r>
          </a:p>
          <a:p>
            <a:pPr eaLnBrk="1" hangingPunct="1">
              <a:lnSpc>
                <a:spcPct val="90000"/>
              </a:lnSpc>
              <a:defRPr/>
            </a:pPr>
            <a:r>
              <a:rPr lang="en-US" b="0" dirty="0" smtClean="0">
                <a:solidFill>
                  <a:schemeClr val="accent4">
                    <a:lumMod val="25000"/>
                  </a:schemeClr>
                </a:solidFill>
                <a:latin typeface="Arial" charset="0"/>
                <a:cs typeface="Arial" charset="0"/>
              </a:rPr>
              <a:t>Anchoring:</a:t>
            </a:r>
          </a:p>
          <a:p>
            <a:pPr lvl="1" eaLnBrk="1" hangingPunct="1">
              <a:lnSpc>
                <a:spcPct val="90000"/>
              </a:lnSpc>
              <a:defRPr/>
            </a:pPr>
            <a:r>
              <a:rPr lang="en-US" dirty="0" smtClean="0">
                <a:solidFill>
                  <a:schemeClr val="accent4">
                    <a:lumMod val="25000"/>
                  </a:schemeClr>
                </a:solidFill>
                <a:latin typeface="Arial" charset="0"/>
                <a:cs typeface="Arial" charset="0"/>
              </a:rPr>
              <a:t>Determine scope of anchor rode</a:t>
            </a:r>
          </a:p>
          <a:p>
            <a:pPr lvl="1" eaLnBrk="1" hangingPunct="1">
              <a:lnSpc>
                <a:spcPct val="90000"/>
              </a:lnSpc>
              <a:defRPr/>
            </a:pPr>
            <a:r>
              <a:rPr lang="en-US" dirty="0" smtClean="0">
                <a:solidFill>
                  <a:schemeClr val="accent4">
                    <a:lumMod val="25000"/>
                  </a:schemeClr>
                </a:solidFill>
                <a:latin typeface="Arial" charset="0"/>
                <a:cs typeface="Arial" charset="0"/>
              </a:rPr>
              <a:t>How much swing room is needed?</a:t>
            </a:r>
          </a:p>
          <a:p>
            <a:pPr eaLnBrk="1" hangingPunct="1">
              <a:lnSpc>
                <a:spcPct val="90000"/>
              </a:lnSpc>
              <a:defRPr/>
            </a:pPr>
            <a:r>
              <a:rPr lang="en-US" b="0" dirty="0" smtClean="0">
                <a:solidFill>
                  <a:schemeClr val="accent4">
                    <a:lumMod val="25000"/>
                  </a:schemeClr>
                </a:solidFill>
                <a:latin typeface="Arial" charset="0"/>
                <a:cs typeface="Arial" charset="0"/>
              </a:rPr>
              <a:t>Tying to a Dock:</a:t>
            </a:r>
          </a:p>
          <a:p>
            <a:pPr lvl="1" eaLnBrk="1" hangingPunct="1">
              <a:lnSpc>
                <a:spcPct val="90000"/>
              </a:lnSpc>
              <a:defRPr/>
            </a:pPr>
            <a:r>
              <a:rPr lang="en-US" dirty="0" smtClean="0">
                <a:solidFill>
                  <a:schemeClr val="accent4">
                    <a:lumMod val="25000"/>
                  </a:schemeClr>
                </a:solidFill>
                <a:latin typeface="Arial" charset="0"/>
                <a:cs typeface="Arial" charset="0"/>
              </a:rPr>
              <a:t>Amount of slack needed in lines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31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7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317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317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3176">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317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31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19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How to Predicting Tides</a:t>
            </a:r>
          </a:p>
        </p:txBody>
      </p:sp>
      <p:sp>
        <p:nvSpPr>
          <p:cNvPr id="143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5B633CC-4BBE-475E-832F-0767F0FB57C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12</a:t>
            </a:fld>
            <a:endParaRPr lang="en-US" altLang="en-US" sz="1000">
              <a:latin typeface="Comic Sans MS" panose="030F0702030302020204" pitchFamily="66" charset="0"/>
              <a:cs typeface="Times New Roman" panose="02020603050405020304" pitchFamily="18" charset="0"/>
            </a:endParaRPr>
          </a:p>
        </p:txBody>
      </p:sp>
      <p:sp>
        <p:nvSpPr>
          <p:cNvPr id="7" name="Content Placeholder 6"/>
          <p:cNvSpPr>
            <a:spLocks noGrp="1"/>
          </p:cNvSpPr>
          <p:nvPr>
            <p:ph idx="4294967295"/>
          </p:nvPr>
        </p:nvSpPr>
        <p:spPr>
          <a:xfrm>
            <a:off x="228600" y="1643062"/>
            <a:ext cx="8229600" cy="4602163"/>
          </a:xfrm>
        </p:spPr>
        <p:txBody>
          <a:bodyPr/>
          <a:lstStyle/>
          <a:p>
            <a:pPr>
              <a:defRPr/>
            </a:pPr>
            <a:r>
              <a:rPr lang="en-US" dirty="0" smtClean="0"/>
              <a:t>Use NOAA tide tables</a:t>
            </a:r>
          </a:p>
          <a:p>
            <a:pPr lvl="1">
              <a:defRPr/>
            </a:pPr>
            <a:r>
              <a:rPr lang="en-US" dirty="0" smtClean="0"/>
              <a:t>Select State</a:t>
            </a:r>
          </a:p>
          <a:p>
            <a:pPr lvl="1">
              <a:defRPr/>
            </a:pPr>
            <a:r>
              <a:rPr lang="en-US" dirty="0" smtClean="0"/>
              <a:t>Select major waters</a:t>
            </a:r>
          </a:p>
          <a:p>
            <a:pPr lvl="1">
              <a:defRPr/>
            </a:pPr>
            <a:r>
              <a:rPr lang="en-US" dirty="0" smtClean="0"/>
              <a:t>Select detailed water location</a:t>
            </a:r>
          </a:p>
          <a:p>
            <a:pPr lvl="1">
              <a:defRPr/>
            </a:pPr>
            <a:r>
              <a:rPr lang="en-US" dirty="0" smtClean="0"/>
              <a:t>Interpret tide information from graphs</a:t>
            </a:r>
            <a:endParaRPr lang="en-US"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Pictur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0" y="42672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346D812-2BB9-4044-BC46-FFCDE625B03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13</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ictur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752600" y="1828800"/>
            <a:ext cx="2819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5EFE058-07A3-4F14-A629-CDDC0EB65CA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14</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ictur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057400" y="26670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2057400" y="46482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DA2D07C-E08B-49C2-B4D2-A8A33B3E0A3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15</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ictur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276600" y="2286000"/>
            <a:ext cx="1981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6"/>
          <p:cNvGrpSpPr>
            <a:grpSpLocks/>
          </p:cNvGrpSpPr>
          <p:nvPr/>
        </p:nvGrpSpPr>
        <p:grpSpPr bwMode="auto">
          <a:xfrm>
            <a:off x="6400800" y="4114800"/>
            <a:ext cx="3124200" cy="2135188"/>
            <a:chOff x="2590800" y="2971800"/>
            <a:chExt cx="3657600" cy="2134394"/>
          </a:xfrm>
        </p:grpSpPr>
        <p:cxnSp>
          <p:nvCxnSpPr>
            <p:cNvPr id="6" name="Straight Arrow Connector 5"/>
            <p:cNvCxnSpPr/>
            <p:nvPr/>
          </p:nvCxnSpPr>
          <p:spPr>
            <a:xfrm rot="5400000">
              <a:off x="3276913" y="4266447"/>
              <a:ext cx="1675777" cy="37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39" name="TextBox 5"/>
            <p:cNvSpPr txBox="1">
              <a:spLocks noChangeArrowheads="1"/>
            </p:cNvSpPr>
            <p:nvPr/>
          </p:nvSpPr>
          <p:spPr bwMode="auto">
            <a:xfrm>
              <a:off x="2590800" y="29718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chemeClr val="accent4">
                      <a:lumMod val="10000"/>
                    </a:schemeClr>
                  </a:solidFill>
                </a:rPr>
                <a:t>Scroll down to February</a:t>
              </a:r>
            </a:p>
          </p:txBody>
        </p:sp>
      </p:grpSp>
      <p:sp>
        <p:nvSpPr>
          <p:cNvPr id="1843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7F06983-1BEF-42F3-AFBB-CDE6692B9FE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16</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CA6F6B1-62C6-49CD-83DB-B4F899423F57}"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17</a:t>
            </a:fld>
            <a:endParaRPr lang="en-US" altLang="en-US" sz="1000">
              <a:latin typeface="Comic Sans MS" panose="030F0702030302020204" pitchFamily="66" charset="0"/>
              <a:cs typeface="Times New Roman" panose="02020603050405020304" pitchFamily="18" charset="0"/>
            </a:endParaRPr>
          </a:p>
        </p:txBody>
      </p:sp>
      <p:sp>
        <p:nvSpPr>
          <p:cNvPr id="5" name="Rectangle 4"/>
          <p:cNvSpPr/>
          <p:nvPr/>
        </p:nvSpPr>
        <p:spPr>
          <a:xfrm>
            <a:off x="304800" y="2438400"/>
            <a:ext cx="6477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657600" y="2514600"/>
            <a:ext cx="1295400" cy="257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85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Interpret Tide</a:t>
            </a:r>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D0A523D-1BBC-4FA1-9E41-63407213D95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18</a:t>
            </a:fld>
            <a:endParaRPr lang="en-US" altLang="en-US" sz="1000">
              <a:latin typeface="Comic Sans MS" panose="030F0702030302020204" pitchFamily="66" charset="0"/>
              <a:cs typeface="Times New Roman" panose="02020603050405020304" pitchFamily="18" charset="0"/>
            </a:endParaRPr>
          </a:p>
        </p:txBody>
      </p:sp>
      <p:pic>
        <p:nvPicPr>
          <p:cNvPr id="20484" name="Picture 2" descr="C:\Users\Paul DeVita\Pictures\My Scans\Scan_Pic0009.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06688" y="1295400"/>
            <a:ext cx="6437312" cy="5256213"/>
          </a:xfrm>
          <a:no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a:xfrm>
            <a:off x="152400" y="102394"/>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a:solidFill>
                  <a:schemeClr val="tx2"/>
                </a:solidFill>
                <a:cs typeface="Tahoma" panose="020B0604030504040204" pitchFamily="34" charset="0"/>
              </a:rPr>
              <a:t>Software For Tide Predictions</a:t>
            </a:r>
          </a:p>
        </p:txBody>
      </p:sp>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E6BB9D8-47D5-4234-AAB4-DBB39D7AE53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19</a:t>
            </a:fld>
            <a:endParaRPr lang="en-US" altLang="en-US" sz="1000">
              <a:latin typeface="Comic Sans MS" panose="030F0702030302020204" pitchFamily="66" charset="0"/>
              <a:cs typeface="Times New Roman" panose="02020603050405020304" pitchFamily="18" charset="0"/>
            </a:endParaRPr>
          </a:p>
        </p:txBody>
      </p:sp>
      <p:sp>
        <p:nvSpPr>
          <p:cNvPr id="21508" name="Rectangle 7"/>
          <p:cNvSpPr>
            <a:spLocks noGrp="1" noChangeArrowheads="1"/>
          </p:cNvSpPr>
          <p:nvPr>
            <p:ph idx="4294967295"/>
          </p:nvPr>
        </p:nvSpPr>
        <p:spPr>
          <a:xfrm>
            <a:off x="228600" y="1828800"/>
            <a:ext cx="8001000" cy="4297363"/>
          </a:xfrm>
        </p:spPr>
        <p:txBody>
          <a:bodyPr/>
          <a:lstStyle/>
          <a:p>
            <a:pPr eaLnBrk="1" hangingPunct="1">
              <a:spcAft>
                <a:spcPct val="30000"/>
              </a:spcAft>
              <a:defRPr/>
            </a:pPr>
            <a:r>
              <a:rPr lang="en-US" b="0" dirty="0" smtClean="0">
                <a:latin typeface="Arial" charset="0"/>
                <a:cs typeface="Arial" charset="0"/>
              </a:rPr>
              <a:t>GPS / </a:t>
            </a:r>
            <a:r>
              <a:rPr lang="en-US" b="0" dirty="0" err="1" smtClean="0">
                <a:latin typeface="Arial" charset="0"/>
                <a:cs typeface="Arial" charset="0"/>
              </a:rPr>
              <a:t>Chartplotters</a:t>
            </a:r>
            <a:r>
              <a:rPr lang="en-US" b="0" dirty="0" smtClean="0">
                <a:latin typeface="Arial" charset="0"/>
                <a:cs typeface="Arial" charset="0"/>
              </a:rPr>
              <a:t> usually have this capability</a:t>
            </a:r>
          </a:p>
          <a:p>
            <a:pPr eaLnBrk="1" hangingPunct="1">
              <a:spcAft>
                <a:spcPct val="30000"/>
              </a:spcAft>
              <a:defRPr/>
            </a:pPr>
            <a:r>
              <a:rPr lang="en-US" b="0" dirty="0" smtClean="0">
                <a:latin typeface="Arial" charset="0"/>
                <a:cs typeface="Arial" charset="0"/>
              </a:rPr>
              <a:t>Computer programs give quick and easy picture of day’s tidal pattern</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 y="1385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600" b="0" dirty="0">
                <a:solidFill>
                  <a:schemeClr val="tx2"/>
                </a:solidFill>
                <a:cs typeface="Tahoma" panose="020B0604030504040204" pitchFamily="34" charset="0"/>
              </a:rPr>
              <a:t>The Weekend Navigator</a:t>
            </a:r>
          </a:p>
        </p:txBody>
      </p:sp>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39528FA-2014-4014-8F92-D5D8D06132FA}"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a:t>
            </a:fld>
            <a:endParaRPr lang="en-US" altLang="en-US" sz="1000">
              <a:latin typeface="Comic Sans MS" panose="030F0702030302020204" pitchFamily="66" charset="0"/>
              <a:cs typeface="Times New Roman" panose="02020603050405020304" pitchFamily="18" charset="0"/>
            </a:endParaRPr>
          </a:p>
        </p:txBody>
      </p:sp>
      <p:sp>
        <p:nvSpPr>
          <p:cNvPr id="4100" name="Rectangle 3"/>
          <p:cNvSpPr>
            <a:spLocks noGrp="1" noChangeArrowheads="1"/>
          </p:cNvSpPr>
          <p:nvPr>
            <p:ph type="subTitle" idx="4294967295"/>
          </p:nvPr>
        </p:nvSpPr>
        <p:spPr>
          <a:xfrm>
            <a:off x="1676400" y="2287155"/>
            <a:ext cx="5562600" cy="1905000"/>
          </a:xfrm>
        </p:spPr>
        <p:txBody>
          <a:bodyPr/>
          <a:lstStyle/>
          <a:p>
            <a:pPr marL="0" indent="0" eaLnBrk="1" hangingPunct="1">
              <a:lnSpc>
                <a:spcPct val="80000"/>
              </a:lnSpc>
              <a:buNone/>
              <a:defRPr/>
            </a:pPr>
            <a:r>
              <a:rPr lang="en-US" sz="3600" dirty="0" smtClean="0">
                <a:solidFill>
                  <a:schemeClr val="accent4">
                    <a:lumMod val="10000"/>
                  </a:schemeClr>
                </a:solidFill>
                <a:latin typeface="Arial" charset="0"/>
                <a:cs typeface="Times New Roman" pitchFamily="18" charset="0"/>
              </a:rPr>
              <a:t>Tides &amp; Currents</a:t>
            </a:r>
          </a:p>
        </p:txBody>
      </p:sp>
      <p:pic>
        <p:nvPicPr>
          <p:cNvPr id="4101"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23054"/>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0391" y="15240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GPS Tide Data Feature</a:t>
            </a:r>
          </a:p>
        </p:txBody>
      </p:sp>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0059B76-4E37-4C4F-BD2B-CE09704C5EB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20</a:t>
            </a:fld>
            <a:endParaRPr lang="en-US" altLang="en-US" sz="1000">
              <a:latin typeface="Comic Sans MS" panose="030F0702030302020204" pitchFamily="66" charset="0"/>
              <a:cs typeface="Times New Roman" panose="02020603050405020304" pitchFamily="18" charset="0"/>
            </a:endParaRPr>
          </a:p>
        </p:txBody>
      </p:sp>
      <p:sp>
        <p:nvSpPr>
          <p:cNvPr id="24580" name="Rectangle 3"/>
          <p:cNvSpPr>
            <a:spLocks noGrp="1" noChangeArrowheads="1"/>
          </p:cNvSpPr>
          <p:nvPr>
            <p:ph type="subTitle" idx="4294967295"/>
          </p:nvPr>
        </p:nvSpPr>
        <p:spPr>
          <a:xfrm>
            <a:off x="614796" y="2130425"/>
            <a:ext cx="3810000" cy="4114800"/>
          </a:xfrm>
        </p:spPr>
        <p:txBody>
          <a:bodyPr/>
          <a:lstStyle/>
          <a:p>
            <a:pPr>
              <a:defRPr/>
            </a:pPr>
            <a:r>
              <a:rPr lang="en-US" b="0" dirty="0" smtClean="0">
                <a:solidFill>
                  <a:schemeClr val="accent4">
                    <a:lumMod val="25000"/>
                  </a:schemeClr>
                </a:solidFill>
                <a:latin typeface="Arial" charset="0"/>
                <a:cs typeface="Arial" charset="0"/>
              </a:rPr>
              <a:t>GPS options include tidal charts</a:t>
            </a:r>
          </a:p>
          <a:p>
            <a:pPr lvl="1">
              <a:defRPr/>
            </a:pPr>
            <a:r>
              <a:rPr lang="en-US" sz="3200" dirty="0" smtClean="0">
                <a:solidFill>
                  <a:schemeClr val="accent4">
                    <a:lumMod val="25000"/>
                  </a:schemeClr>
                </a:solidFill>
                <a:latin typeface="Arial" charset="0"/>
                <a:ea typeface="+mn-ea"/>
                <a:cs typeface="Arial" charset="0"/>
              </a:rPr>
              <a:t>Tide heights &amp; currents</a:t>
            </a:r>
          </a:p>
          <a:p>
            <a:pPr marL="457200" lvl="1" indent="0">
              <a:buFontTx/>
              <a:buNone/>
              <a:defRPr/>
            </a:pPr>
            <a:r>
              <a:rPr lang="en-US" sz="3200" dirty="0" smtClean="0">
                <a:solidFill>
                  <a:schemeClr val="accent4">
                    <a:lumMod val="25000"/>
                  </a:schemeClr>
                </a:solidFill>
                <a:latin typeface="Arial" charset="0"/>
                <a:ea typeface="+mn-ea"/>
                <a:cs typeface="Arial" charset="0"/>
              </a:rPr>
              <a:t> </a:t>
            </a:r>
          </a:p>
          <a:p>
            <a:pPr lvl="1">
              <a:defRPr/>
            </a:pPr>
            <a:endParaRPr lang="en-US" sz="2400" dirty="0" smtClean="0">
              <a:solidFill>
                <a:schemeClr val="accent4">
                  <a:lumMod val="25000"/>
                </a:schemeClr>
              </a:solidFill>
              <a:latin typeface="Arial" charset="0"/>
              <a:cs typeface="Times New Roman" pitchFamily="18" charset="0"/>
            </a:endParaRPr>
          </a:p>
          <a:p>
            <a:pPr lvl="1">
              <a:defRPr/>
            </a:pPr>
            <a:endParaRPr lang="en-US" sz="2400" dirty="0" smtClean="0">
              <a:solidFill>
                <a:schemeClr val="accent4">
                  <a:lumMod val="25000"/>
                </a:schemeClr>
              </a:solidFill>
              <a:latin typeface="Arial" charset="0"/>
              <a:cs typeface="Times New Roman" pitchFamily="18" charset="0"/>
            </a:endParaRPr>
          </a:p>
        </p:txBody>
      </p:sp>
      <p:pic>
        <p:nvPicPr>
          <p:cNvPr id="22533" name="Picture 5" descr="Pictur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0137" y="1465118"/>
            <a:ext cx="3776663"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321BBE3-CCD7-4D7E-9D81-B43CC74754E3}"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21</a:t>
            </a:fld>
            <a:endParaRPr lang="en-US" altLang="en-US" sz="1000">
              <a:latin typeface="Comic Sans MS" panose="030F0702030302020204" pitchFamily="66" charset="0"/>
              <a:cs typeface="Times New Roman" panose="02020603050405020304" pitchFamily="18" charset="0"/>
            </a:endParaRPr>
          </a:p>
        </p:txBody>
      </p:sp>
      <p:pic>
        <p:nvPicPr>
          <p:cNvPr id="14342" name="Picture 5" descr="Map1"/>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bg1">
                <a:lumMod val="85000"/>
              </a:schemeClr>
            </a:solidFill>
            <a:miter lim="800000"/>
            <a:headEnd/>
            <a:tailEnd/>
          </a:ln>
        </p:spPr>
      </p:pic>
      <p:sp>
        <p:nvSpPr>
          <p:cNvPr id="7" name="Oval 6"/>
          <p:cNvSpPr/>
          <p:nvPr/>
        </p:nvSpPr>
        <p:spPr>
          <a:xfrm>
            <a:off x="2470150" y="12065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8" name="TextBox 7"/>
          <p:cNvSpPr txBox="1">
            <a:spLocks noChangeArrowheads="1"/>
          </p:cNvSpPr>
          <p:nvPr/>
        </p:nvSpPr>
        <p:spPr bwMode="auto">
          <a:xfrm>
            <a:off x="2286000" y="990600"/>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1300 GPS</a:t>
            </a:r>
          </a:p>
        </p:txBody>
      </p:sp>
      <p:sp>
        <p:nvSpPr>
          <p:cNvPr id="23559" name="TextBox 9"/>
          <p:cNvSpPr txBox="1">
            <a:spLocks noChangeArrowheads="1"/>
          </p:cNvSpPr>
          <p:nvPr/>
        </p:nvSpPr>
        <p:spPr bwMode="auto">
          <a:xfrm rot="5146707">
            <a:off x="2586038" y="3548062"/>
            <a:ext cx="80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C 190 M</a:t>
            </a:r>
          </a:p>
        </p:txBody>
      </p:sp>
      <p:sp>
        <p:nvSpPr>
          <p:cNvPr id="23560" name="TextBox 10"/>
          <p:cNvSpPr txBox="1">
            <a:spLocks noChangeArrowheads="1"/>
          </p:cNvSpPr>
          <p:nvPr/>
        </p:nvSpPr>
        <p:spPr bwMode="auto">
          <a:xfrm rot="5083447">
            <a:off x="2026444" y="3532981"/>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S 15.0     D 3.5</a:t>
            </a:r>
          </a:p>
        </p:txBody>
      </p:sp>
      <p:sp>
        <p:nvSpPr>
          <p:cNvPr id="23561" name="Oval 64"/>
          <p:cNvSpPr>
            <a:spLocks noChangeArrowheads="1"/>
          </p:cNvSpPr>
          <p:nvPr/>
        </p:nvSpPr>
        <p:spPr bwMode="auto">
          <a:xfrm>
            <a:off x="3276600" y="5029200"/>
            <a:ext cx="65088" cy="66675"/>
          </a:xfrm>
          <a:prstGeom prst="ellipse">
            <a:avLst/>
          </a:prstGeom>
          <a:solidFill>
            <a:schemeClr val="hlink"/>
          </a:solidFill>
          <a:ln w="50800">
            <a:solidFill>
              <a:schemeClr val="tx2"/>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3562" name="Oval 64"/>
          <p:cNvSpPr>
            <a:spLocks noChangeArrowheads="1"/>
          </p:cNvSpPr>
          <p:nvPr/>
        </p:nvSpPr>
        <p:spPr bwMode="auto">
          <a:xfrm>
            <a:off x="2644775" y="1371600"/>
            <a:ext cx="46038" cy="47625"/>
          </a:xfrm>
          <a:prstGeom prst="ellipse">
            <a:avLst/>
          </a:prstGeom>
          <a:solidFill>
            <a:schemeClr val="hlink"/>
          </a:solidFill>
          <a:ln w="50800">
            <a:solidFill>
              <a:schemeClr val="tx2"/>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3563" name="Oval 64"/>
          <p:cNvSpPr>
            <a:spLocks noChangeArrowheads="1"/>
          </p:cNvSpPr>
          <p:nvPr/>
        </p:nvSpPr>
        <p:spPr bwMode="auto">
          <a:xfrm>
            <a:off x="7707313" y="2844800"/>
            <a:ext cx="46037" cy="47625"/>
          </a:xfrm>
          <a:prstGeom prst="ellipse">
            <a:avLst/>
          </a:prstGeom>
          <a:solidFill>
            <a:schemeClr val="hlink"/>
          </a:solidFill>
          <a:ln w="50800">
            <a:solidFill>
              <a:schemeClr val="tx2"/>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3564" name="Oval 64"/>
          <p:cNvSpPr>
            <a:spLocks noChangeArrowheads="1"/>
          </p:cNvSpPr>
          <p:nvPr/>
        </p:nvSpPr>
        <p:spPr bwMode="auto">
          <a:xfrm>
            <a:off x="2919413" y="4646613"/>
            <a:ext cx="46037"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7543800" y="26670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3566" name="Group 25"/>
          <p:cNvGrpSpPr>
            <a:grpSpLocks/>
          </p:cNvGrpSpPr>
          <p:nvPr/>
        </p:nvGrpSpPr>
        <p:grpSpPr bwMode="auto">
          <a:xfrm>
            <a:off x="2743200" y="4476750"/>
            <a:ext cx="381000" cy="381000"/>
            <a:chOff x="2743200" y="4476750"/>
            <a:chExt cx="381000" cy="381000"/>
          </a:xfrm>
        </p:grpSpPr>
        <p:sp>
          <p:nvSpPr>
            <p:cNvPr id="22" name="Oval 21"/>
            <p:cNvSpPr/>
            <p:nvPr/>
          </p:nvSpPr>
          <p:spPr>
            <a:xfrm>
              <a:off x="2743200" y="447675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Arc 24"/>
            <p:cNvSpPr/>
            <p:nvPr/>
          </p:nvSpPr>
          <p:spPr>
            <a:xfrm rot="20484223">
              <a:off x="2782888" y="44815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3567" name="TextBox 19"/>
          <p:cNvSpPr txBox="1">
            <a:spLocks noChangeArrowheads="1"/>
          </p:cNvSpPr>
          <p:nvPr/>
        </p:nvSpPr>
        <p:spPr bwMode="auto">
          <a:xfrm rot="-1224977">
            <a:off x="4430713" y="3694113"/>
            <a:ext cx="801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C 082 M</a:t>
            </a:r>
          </a:p>
        </p:txBody>
      </p:sp>
      <p:sp>
        <p:nvSpPr>
          <p:cNvPr id="23568" name="TextBox 20"/>
          <p:cNvSpPr txBox="1">
            <a:spLocks noChangeArrowheads="1"/>
          </p:cNvSpPr>
          <p:nvPr/>
        </p:nvSpPr>
        <p:spPr bwMode="auto">
          <a:xfrm rot="938498">
            <a:off x="5499100" y="2068513"/>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C 304 M</a:t>
            </a:r>
          </a:p>
        </p:txBody>
      </p:sp>
      <p:sp>
        <p:nvSpPr>
          <p:cNvPr id="23569" name="TextBox 23"/>
          <p:cNvSpPr txBox="1">
            <a:spLocks noChangeArrowheads="1"/>
          </p:cNvSpPr>
          <p:nvPr/>
        </p:nvSpPr>
        <p:spPr bwMode="auto">
          <a:xfrm rot="964907">
            <a:off x="4887913" y="2243138"/>
            <a:ext cx="1379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S 15.0     D 4.9</a:t>
            </a:r>
          </a:p>
        </p:txBody>
      </p:sp>
      <p:sp>
        <p:nvSpPr>
          <p:cNvPr id="23570" name="TextBox 25"/>
          <p:cNvSpPr txBox="1">
            <a:spLocks noChangeArrowheads="1"/>
          </p:cNvSpPr>
          <p:nvPr/>
        </p:nvSpPr>
        <p:spPr bwMode="auto">
          <a:xfrm rot="-1240776">
            <a:off x="4267200" y="3930650"/>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S 15.0     D 4.8</a:t>
            </a:r>
          </a:p>
        </p:txBody>
      </p:sp>
      <p:sp>
        <p:nvSpPr>
          <p:cNvPr id="27" name="Arc 26"/>
          <p:cNvSpPr/>
          <p:nvPr/>
        </p:nvSpPr>
        <p:spPr>
          <a:xfrm rot="14365560">
            <a:off x="7510463" y="2854325"/>
            <a:ext cx="195262" cy="115888"/>
          </a:xfrm>
          <a:prstGeom prst="arc">
            <a:avLst>
              <a:gd name="adj1" fmla="val 16200000"/>
              <a:gd name="adj2" fmla="val 21471265"/>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572" name="TextBox 27"/>
          <p:cNvSpPr txBox="1">
            <a:spLocks noChangeArrowheads="1"/>
          </p:cNvSpPr>
          <p:nvPr/>
        </p:nvSpPr>
        <p:spPr bwMode="auto">
          <a:xfrm rot="1425377">
            <a:off x="2241550" y="4214813"/>
            <a:ext cx="555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tx1"/>
                </a:solidFill>
              </a:rPr>
              <a:t>1314 </a:t>
            </a:r>
          </a:p>
        </p:txBody>
      </p:sp>
      <p:sp>
        <p:nvSpPr>
          <p:cNvPr id="23573" name="TextBox 29"/>
          <p:cNvSpPr txBox="1">
            <a:spLocks noChangeArrowheads="1"/>
          </p:cNvSpPr>
          <p:nvPr/>
        </p:nvSpPr>
        <p:spPr bwMode="auto">
          <a:xfrm rot="-1261340">
            <a:off x="7872413" y="2528888"/>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1333 </a:t>
            </a:r>
          </a:p>
        </p:txBody>
      </p:sp>
      <p:sp>
        <p:nvSpPr>
          <p:cNvPr id="23574" name="TextBox 31"/>
          <p:cNvSpPr txBox="1">
            <a:spLocks noChangeArrowheads="1"/>
          </p:cNvSpPr>
          <p:nvPr/>
        </p:nvSpPr>
        <p:spPr bwMode="auto">
          <a:xfrm rot="-1261340">
            <a:off x="2851150" y="1233488"/>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1353 </a:t>
            </a:r>
          </a:p>
        </p:txBody>
      </p:sp>
      <p:sp>
        <p:nvSpPr>
          <p:cNvPr id="26" name="TextBox 25"/>
          <p:cNvSpPr txBox="1"/>
          <p:nvPr/>
        </p:nvSpPr>
        <p:spPr>
          <a:xfrm>
            <a:off x="609600" y="5724525"/>
            <a:ext cx="8001000" cy="830263"/>
          </a:xfrm>
          <a:prstGeom prst="rect">
            <a:avLst/>
          </a:prstGeom>
          <a:solidFill>
            <a:schemeClr val="accent6">
              <a:lumMod val="20000"/>
              <a:lumOff val="80000"/>
            </a:schemeClr>
          </a:solidFill>
        </p:spPr>
        <p:txBody>
          <a:bodyPr>
            <a:spAutoFit/>
          </a:bodyPr>
          <a:lstStyle/>
          <a:p>
            <a:pPr algn="ctr">
              <a:defRPr/>
            </a:pPr>
            <a:r>
              <a:rPr lang="en-US" sz="2400" dirty="0">
                <a:solidFill>
                  <a:schemeClr val="accent4">
                    <a:lumMod val="25000"/>
                  </a:schemeClr>
                </a:solidFill>
                <a:latin typeface="Arial" pitchFamily="34" charset="0"/>
                <a:cs typeface="Arial" pitchFamily="34" charset="0"/>
              </a:rPr>
              <a:t>If HW </a:t>
            </a:r>
            <a:r>
              <a:rPr lang="en-US" sz="2400" u="sng" dirty="0">
                <a:solidFill>
                  <a:schemeClr val="accent4">
                    <a:lumMod val="25000"/>
                  </a:schemeClr>
                </a:solidFill>
                <a:latin typeface="Arial" pitchFamily="34" charset="0"/>
                <a:cs typeface="Arial" pitchFamily="34" charset="0"/>
              </a:rPr>
              <a:t>prediction</a:t>
            </a:r>
            <a:r>
              <a:rPr lang="en-US" sz="2400" dirty="0">
                <a:solidFill>
                  <a:schemeClr val="accent4">
                    <a:lumMod val="25000"/>
                  </a:schemeClr>
                </a:solidFill>
                <a:latin typeface="Arial" pitchFamily="34" charset="0"/>
                <a:cs typeface="Arial" pitchFamily="34" charset="0"/>
              </a:rPr>
              <a:t> at Falmouth Hts. is 1.0’ at 0805, about how deep will the water be in the red circle?</a:t>
            </a:r>
          </a:p>
        </p:txBody>
      </p:sp>
      <p:sp>
        <p:nvSpPr>
          <p:cNvPr id="28" name="Oval 27"/>
          <p:cNvSpPr/>
          <p:nvPr/>
        </p:nvSpPr>
        <p:spPr>
          <a:xfrm>
            <a:off x="4495800" y="12192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52400" y="857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Height of Tide using </a:t>
            </a:r>
            <a:r>
              <a:rPr lang="en-US" sz="3200" b="0" dirty="0" smtClean="0">
                <a:solidFill>
                  <a:schemeClr val="tx2"/>
                </a:solidFill>
                <a:cs typeface="Tahoma" panose="020B0604030504040204" pitchFamily="34" charset="0"/>
              </a:rPr>
              <a:t/>
            </a:r>
            <a:br>
              <a:rPr lang="en-US" sz="3200" b="0" dirty="0" smtClean="0">
                <a:solidFill>
                  <a:schemeClr val="tx2"/>
                </a:solidFill>
                <a:cs typeface="Tahoma" panose="020B0604030504040204" pitchFamily="34" charset="0"/>
              </a:rPr>
            </a:br>
            <a:r>
              <a:rPr lang="en-US" sz="3200" b="0" dirty="0" smtClean="0">
                <a:solidFill>
                  <a:schemeClr val="tx2"/>
                </a:solidFill>
                <a:cs typeface="Tahoma" panose="020B0604030504040204" pitchFamily="34" charset="0"/>
              </a:rPr>
              <a:t>Rule </a:t>
            </a:r>
            <a:r>
              <a:rPr lang="en-US" sz="3200" b="0" dirty="0">
                <a:solidFill>
                  <a:schemeClr val="tx2"/>
                </a:solidFill>
                <a:cs typeface="Tahoma" panose="020B0604030504040204" pitchFamily="34" charset="0"/>
              </a:rPr>
              <a:t>of 12ths</a:t>
            </a:r>
          </a:p>
        </p:txBody>
      </p:sp>
      <p:sp>
        <p:nvSpPr>
          <p:cNvPr id="245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E5180EC-261E-4565-99FE-687C0F7B9C5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22</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b="1" dirty="0">
                <a:solidFill>
                  <a:schemeClr val="accent4">
                    <a:lumMod val="25000"/>
                  </a:schemeClr>
                </a:solidFill>
                <a:latin typeface="Arial" charset="0"/>
                <a:cs typeface="Arial" charset="0"/>
              </a:rPr>
              <a:t>1, 2, 3, 3, 2, 1 = 12</a:t>
            </a:r>
          </a:p>
        </p:txBody>
      </p:sp>
      <p:sp>
        <p:nvSpPr>
          <p:cNvPr id="5" name="Left Brace 4"/>
          <p:cNvSpPr/>
          <p:nvPr/>
        </p:nvSpPr>
        <p:spPr>
          <a:xfrm rot="16200000">
            <a:off x="3771900" y="1409700"/>
            <a:ext cx="1143000" cy="2895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25000"/>
                </a:schemeClr>
              </a:solidFill>
            </a:endParaRPr>
          </a:p>
        </p:txBody>
      </p:sp>
      <p:sp>
        <p:nvSpPr>
          <p:cNvPr id="6" name="Text Box 6"/>
          <p:cNvSpPr txBox="1">
            <a:spLocks noChangeArrowheads="1"/>
          </p:cNvSpPr>
          <p:nvPr/>
        </p:nvSpPr>
        <p:spPr bwMode="auto">
          <a:xfrm>
            <a:off x="1143000" y="3581400"/>
            <a:ext cx="6477000" cy="1384300"/>
          </a:xfrm>
          <a:prstGeom prst="rect">
            <a:avLst/>
          </a:prstGeom>
          <a:noFill/>
          <a:ln w="50800">
            <a:noFill/>
            <a:miter lim="800000"/>
            <a:headEnd/>
            <a:tailEnd type="none" w="med" len="lg"/>
          </a:ln>
        </p:spPr>
        <p:txBody>
          <a:bodyPr>
            <a:spAutoFit/>
          </a:bodyPr>
          <a:lstStyle/>
          <a:p>
            <a:pPr algn="ctr">
              <a:spcBef>
                <a:spcPct val="50000"/>
              </a:spcBef>
              <a:defRPr/>
            </a:pPr>
            <a:r>
              <a:rPr lang="en-US" sz="2400" dirty="0">
                <a:solidFill>
                  <a:schemeClr val="accent4">
                    <a:lumMod val="25000"/>
                  </a:schemeClr>
                </a:solidFill>
                <a:latin typeface="Arial" charset="0"/>
                <a:cs typeface="Arial" charset="0"/>
              </a:rPr>
              <a:t>These 6 numbers represent 6 equal time periods between HW and LW (or vice versa)</a:t>
            </a:r>
          </a:p>
          <a:p>
            <a:pPr algn="ctr">
              <a:spcBef>
                <a:spcPct val="50000"/>
              </a:spcBef>
              <a:defRPr/>
            </a:pPr>
            <a:r>
              <a:rPr lang="en-US" sz="2400" dirty="0">
                <a:solidFill>
                  <a:schemeClr val="accent4">
                    <a:lumMod val="25000"/>
                  </a:schemeClr>
                </a:solidFill>
                <a:latin typeface="Arial" charset="0"/>
                <a:cs typeface="Arial" charset="0"/>
              </a:rPr>
              <a:t>And add up to 12</a:t>
            </a:r>
          </a:p>
        </p:txBody>
      </p:sp>
      <p:sp>
        <p:nvSpPr>
          <p:cNvPr id="7"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25000"/>
                  </a:schemeClr>
                </a:solidFill>
              </a:rPr>
              <a:t>HW</a:t>
            </a:r>
          </a:p>
        </p:txBody>
      </p:sp>
      <p:sp>
        <p:nvSpPr>
          <p:cNvPr id="8"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25000"/>
                  </a:schemeClr>
                </a:solidFill>
              </a:rPr>
              <a:t>LW</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5" grpId="0" animBg="1"/>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a:spLocks noGrp="1" noChangeArrowheads="1"/>
          </p:cNvSpPr>
          <p:nvPr>
            <p:ph type="title"/>
          </p:nvPr>
        </p:nvSpPr>
        <p:spPr/>
        <p:txBody>
          <a:bodyPr/>
          <a:lstStyle/>
          <a:p>
            <a:pPr eaLnBrk="1" hangingPunct="1">
              <a:defRPr/>
            </a:pPr>
            <a:r>
              <a:rPr lang="en-US" dirty="0" smtClean="0">
                <a:solidFill>
                  <a:schemeClr val="accent6">
                    <a:lumMod val="50000"/>
                  </a:schemeClr>
                </a:solidFill>
                <a:latin typeface="Arial" charset="0"/>
                <a:cs typeface="Arial" charset="0"/>
              </a:rPr>
              <a:t>Height of Tide using Rule of 12ths</a:t>
            </a:r>
          </a:p>
        </p:txBody>
      </p:sp>
      <p:sp>
        <p:nvSpPr>
          <p:cNvPr id="256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BCC2C060-8DCF-4ECD-86C0-FC3BE0299F8A}"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23</a:t>
            </a:fld>
            <a:endParaRPr lang="en-US" altLang="en-US" sz="1000">
              <a:latin typeface="Comic Sans MS" panose="030F0702030302020204" pitchFamily="66" charset="0"/>
              <a:cs typeface="Times New Roman" panose="02020603050405020304" pitchFamily="18" charset="0"/>
            </a:endParaRPr>
          </a:p>
        </p:txBody>
      </p:sp>
      <p:pic>
        <p:nvPicPr>
          <p:cNvPr id="25604" name="Picture 5" descr="Fig 9-42-rd2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228600" y="6172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rgbClr val="FFFF00"/>
                </a:solidFill>
              </a:rPr>
              <a:t>Fig. 14-11A</a:t>
            </a:r>
          </a:p>
        </p:txBody>
      </p:sp>
      <p:sp>
        <p:nvSpPr>
          <p:cNvPr id="7"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accent4">
                    <a:lumMod val="10000"/>
                  </a:schemeClr>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sz="3200" b="0" kern="0" dirty="0" smtClean="0">
                <a:solidFill>
                  <a:schemeClr val="tx2"/>
                </a:solidFill>
                <a:cs typeface="Tahoma" panose="020B0604030504040204" pitchFamily="34" charset="0"/>
              </a:rPr>
              <a:t>Height of Tide using </a:t>
            </a:r>
            <a:br>
              <a:rPr lang="en-US" sz="3200" b="0" kern="0" dirty="0" smtClean="0">
                <a:solidFill>
                  <a:schemeClr val="tx2"/>
                </a:solidFill>
                <a:cs typeface="Tahoma" panose="020B0604030504040204" pitchFamily="34" charset="0"/>
              </a:rPr>
            </a:br>
            <a:r>
              <a:rPr lang="en-US" sz="3200" b="0" kern="0" dirty="0" smtClean="0">
                <a:solidFill>
                  <a:schemeClr val="tx2"/>
                </a:solidFill>
                <a:cs typeface="Tahoma" panose="020B0604030504040204" pitchFamily="34" charset="0"/>
              </a:rPr>
              <a:t>Rule of 12ths</a:t>
            </a:r>
            <a:endParaRPr lang="en-US" sz="3200" b="0" kern="0" dirty="0">
              <a:solidFill>
                <a:schemeClr val="tx2"/>
              </a:solidFill>
              <a:cs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7"/>
          <p:cNvSpPr>
            <a:spLocks noGrp="1" noChangeArrowheads="1"/>
          </p:cNvSpPr>
          <p:nvPr>
            <p:ph type="title"/>
          </p:nvPr>
        </p:nvSpPr>
        <p:spPr>
          <a:xfrm>
            <a:off x="76200" y="1385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Tidal Current</a:t>
            </a:r>
          </a:p>
        </p:txBody>
      </p:sp>
      <p:sp>
        <p:nvSpPr>
          <p:cNvPr id="266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238AE94-3194-48CF-8C0C-786383105D8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24</a:t>
            </a:fld>
            <a:endParaRPr lang="en-US" altLang="en-US" sz="1000">
              <a:latin typeface="Comic Sans MS" panose="030F0702030302020204" pitchFamily="66" charset="0"/>
              <a:cs typeface="Times New Roman" panose="02020603050405020304" pitchFamily="18" charset="0"/>
            </a:endParaRPr>
          </a:p>
        </p:txBody>
      </p:sp>
      <p:sp>
        <p:nvSpPr>
          <p:cNvPr id="34820" name="Rectangle 8"/>
          <p:cNvSpPr>
            <a:spLocks noGrp="1" noChangeArrowheads="1"/>
          </p:cNvSpPr>
          <p:nvPr>
            <p:ph idx="4294967295"/>
          </p:nvPr>
        </p:nvSpPr>
        <p:spPr>
          <a:xfrm>
            <a:off x="0" y="2438400"/>
            <a:ext cx="8534400" cy="3556000"/>
          </a:xfrm>
        </p:spPr>
        <p:txBody>
          <a:bodyPr tIns="0" bIns="0"/>
          <a:lstStyle/>
          <a:p>
            <a:pPr algn="ctr" eaLnBrk="1" hangingPunct="1">
              <a:buFontTx/>
              <a:buNone/>
              <a:defRPr/>
            </a:pPr>
            <a:r>
              <a:rPr lang="en-US" sz="4000" b="0" smtClean="0">
                <a:latin typeface="Arial" charset="0"/>
                <a:cs typeface="Arial" charset="0"/>
              </a:rPr>
              <a:t>Horizontal </a:t>
            </a:r>
            <a:r>
              <a:rPr lang="en-US" sz="4000" b="0" u="sng" smtClean="0">
                <a:latin typeface="Arial" charset="0"/>
                <a:cs typeface="Arial" charset="0"/>
              </a:rPr>
              <a:t>flow</a:t>
            </a:r>
            <a:r>
              <a:rPr lang="en-US" sz="4000" b="0" smtClean="0">
                <a:latin typeface="Arial" charset="0"/>
                <a:cs typeface="Arial" charset="0"/>
              </a:rPr>
              <a:t> of water</a:t>
            </a:r>
          </a:p>
          <a:p>
            <a:pPr algn="ctr" eaLnBrk="1" hangingPunct="1">
              <a:buFontTx/>
              <a:buNone/>
              <a:defRPr/>
            </a:pPr>
            <a:r>
              <a:rPr lang="en-US" sz="4000" b="0" smtClean="0">
                <a:latin typeface="Arial" charset="0"/>
                <a:cs typeface="Arial" charset="0"/>
              </a:rPr>
              <a:t> due to tide</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xfrm>
            <a:off x="76200" y="1619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Effects of Tidal Current</a:t>
            </a:r>
          </a:p>
        </p:txBody>
      </p:sp>
      <p:sp>
        <p:nvSpPr>
          <p:cNvPr id="276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E34B63F-6774-4CD7-B3C8-0B8F6179E43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25</a:t>
            </a:fld>
            <a:endParaRPr lang="en-US" altLang="en-US" sz="1000">
              <a:latin typeface="Comic Sans MS" panose="030F0702030302020204" pitchFamily="66" charset="0"/>
              <a:cs typeface="Times New Roman" panose="02020603050405020304" pitchFamily="18" charset="0"/>
            </a:endParaRPr>
          </a:p>
        </p:txBody>
      </p:sp>
      <p:sp>
        <p:nvSpPr>
          <p:cNvPr id="421893" name="Rectangle 5"/>
          <p:cNvSpPr>
            <a:spLocks noGrp="1" noChangeArrowheads="1"/>
          </p:cNvSpPr>
          <p:nvPr>
            <p:ph idx="4294967295"/>
          </p:nvPr>
        </p:nvSpPr>
        <p:spPr>
          <a:xfrm>
            <a:off x="533400" y="1524000"/>
            <a:ext cx="7696200" cy="4602163"/>
          </a:xfrm>
        </p:spPr>
        <p:txBody>
          <a:bodyPr/>
          <a:lstStyle/>
          <a:p>
            <a:pPr eaLnBrk="1" hangingPunct="1">
              <a:spcAft>
                <a:spcPct val="50000"/>
              </a:spcAft>
              <a:defRPr/>
            </a:pPr>
            <a:r>
              <a:rPr lang="en-US" b="0" dirty="0" smtClean="0">
                <a:latin typeface="Arial" charset="0"/>
                <a:cs typeface="Arial" charset="0"/>
              </a:rPr>
              <a:t>Tidal currents of only 1 or 2 knots </a:t>
            </a:r>
            <a:br>
              <a:rPr lang="en-US" b="0" dirty="0" smtClean="0">
                <a:latin typeface="Arial" charset="0"/>
                <a:cs typeface="Arial" charset="0"/>
              </a:rPr>
            </a:br>
            <a:r>
              <a:rPr lang="en-US" b="0" dirty="0" smtClean="0">
                <a:latin typeface="Arial" charset="0"/>
                <a:cs typeface="Arial" charset="0"/>
              </a:rPr>
              <a:t>can critically affect your voyage</a:t>
            </a:r>
          </a:p>
          <a:p>
            <a:pPr lvl="1" eaLnBrk="1" hangingPunct="1">
              <a:spcAft>
                <a:spcPts val="1200"/>
              </a:spcAft>
              <a:defRPr/>
            </a:pPr>
            <a:r>
              <a:rPr lang="en-US" sz="2400" dirty="0" smtClean="0">
                <a:latin typeface="Arial" charset="0"/>
                <a:cs typeface="Arial" charset="0"/>
              </a:rPr>
              <a:t>Fuel consumption planning</a:t>
            </a:r>
          </a:p>
          <a:p>
            <a:pPr lvl="1" eaLnBrk="1" hangingPunct="1">
              <a:spcAft>
                <a:spcPts val="1200"/>
              </a:spcAft>
              <a:defRPr/>
            </a:pPr>
            <a:r>
              <a:rPr lang="en-US" sz="2400" dirty="0" smtClean="0">
                <a:latin typeface="Arial" charset="0"/>
                <a:cs typeface="Arial" charset="0"/>
              </a:rPr>
              <a:t>Course to steer</a:t>
            </a:r>
          </a:p>
          <a:p>
            <a:pPr lvl="1" eaLnBrk="1" hangingPunct="1">
              <a:spcAft>
                <a:spcPts val="1200"/>
              </a:spcAft>
              <a:defRPr/>
            </a:pPr>
            <a:r>
              <a:rPr lang="en-US" sz="2400" dirty="0" smtClean="0">
                <a:latin typeface="Arial" charset="0"/>
                <a:cs typeface="Arial" charset="0"/>
              </a:rPr>
              <a:t>Speed made good</a:t>
            </a:r>
          </a:p>
          <a:p>
            <a:pPr eaLnBrk="1" hangingPunct="1">
              <a:spcAft>
                <a:spcPts val="1200"/>
              </a:spcAft>
              <a:defRPr/>
            </a:pPr>
            <a:r>
              <a:rPr lang="en-US" b="0" dirty="0" smtClean="0">
                <a:latin typeface="Arial" charset="0"/>
                <a:cs typeface="Arial" charset="0"/>
              </a:rPr>
              <a:t>Set and Drift</a:t>
            </a: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18"/>
          <p:cNvSpPr>
            <a:spLocks noGrp="1" noChangeArrowheads="1"/>
          </p:cNvSpPr>
          <p:nvPr>
            <p:ph type="title"/>
          </p:nvPr>
        </p:nvSpPr>
        <p:spPr>
          <a:xfrm>
            <a:off x="152400" y="49502"/>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smtClean="0">
                <a:solidFill>
                  <a:schemeClr val="tx2"/>
                </a:solidFill>
                <a:cs typeface="Tahoma" panose="020B0604030504040204" pitchFamily="34" charset="0"/>
              </a:rPr>
              <a:t>  Basic </a:t>
            </a:r>
            <a:r>
              <a:rPr lang="en-US" sz="3200" b="0" dirty="0">
                <a:solidFill>
                  <a:schemeClr val="tx2"/>
                </a:solidFill>
                <a:cs typeface="Tahoma" panose="020B0604030504040204" pitchFamily="34" charset="0"/>
              </a:rPr>
              <a:t>Current Determination</a:t>
            </a:r>
          </a:p>
        </p:txBody>
      </p:sp>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49C7E0C-916B-4DCE-8E59-5A27AD48A269}"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26</a:t>
            </a:fld>
            <a:endParaRPr lang="en-US" altLang="en-US" sz="1000">
              <a:latin typeface="Comic Sans MS" panose="030F0702030302020204" pitchFamily="66" charset="0"/>
              <a:cs typeface="Times New Roman" panose="02020603050405020304" pitchFamily="18" charset="0"/>
            </a:endParaRPr>
          </a:p>
        </p:txBody>
      </p:sp>
      <p:sp>
        <p:nvSpPr>
          <p:cNvPr id="32772" name="Rectangle 60"/>
          <p:cNvSpPr>
            <a:spLocks noGrp="1" noChangeArrowheads="1"/>
          </p:cNvSpPr>
          <p:nvPr>
            <p:ph idx="4294967295"/>
          </p:nvPr>
        </p:nvSpPr>
        <p:spPr>
          <a:xfrm>
            <a:off x="685737" y="1657818"/>
            <a:ext cx="5943600" cy="3886200"/>
          </a:xfrm>
        </p:spPr>
        <p:txBody>
          <a:bodyPr/>
          <a:lstStyle/>
          <a:p>
            <a:pPr eaLnBrk="1" hangingPunct="1">
              <a:defRPr/>
            </a:pPr>
            <a:r>
              <a:rPr lang="en-US" sz="2800" b="0" dirty="0" smtClean="0">
                <a:latin typeface="Arial" charset="0"/>
                <a:cs typeface="Arial" charset="0"/>
              </a:rPr>
              <a:t>Current has characteristics of:</a:t>
            </a:r>
          </a:p>
          <a:p>
            <a:pPr lvl="1" eaLnBrk="1" hangingPunct="1">
              <a:defRPr/>
            </a:pPr>
            <a:r>
              <a:rPr lang="en-US" sz="2400" dirty="0" smtClean="0">
                <a:latin typeface="Arial" charset="0"/>
                <a:cs typeface="Arial" charset="0"/>
              </a:rPr>
              <a:t>Direction: Set</a:t>
            </a:r>
          </a:p>
          <a:p>
            <a:pPr lvl="1" eaLnBrk="1" hangingPunct="1">
              <a:defRPr/>
            </a:pPr>
            <a:r>
              <a:rPr lang="en-US" sz="2400" dirty="0" smtClean="0">
                <a:latin typeface="Arial" charset="0"/>
                <a:cs typeface="Arial" charset="0"/>
              </a:rPr>
              <a:t>Speed: Drift</a:t>
            </a:r>
          </a:p>
          <a:p>
            <a:pPr eaLnBrk="1" hangingPunct="1">
              <a:defRPr/>
            </a:pPr>
            <a:r>
              <a:rPr lang="en-US" sz="2800" b="0" dirty="0" smtClean="0">
                <a:latin typeface="Arial" charset="0"/>
                <a:cs typeface="Arial" charset="0"/>
              </a:rPr>
              <a:t>Actual direction and speed of vessel:</a:t>
            </a:r>
          </a:p>
          <a:p>
            <a:pPr lvl="1" eaLnBrk="1" hangingPunct="1">
              <a:defRPr/>
            </a:pPr>
            <a:r>
              <a:rPr lang="en-US" sz="2400" dirty="0" smtClean="0">
                <a:latin typeface="Arial" charset="0"/>
                <a:cs typeface="Arial" charset="0"/>
              </a:rPr>
              <a:t>Direction: CMG</a:t>
            </a:r>
          </a:p>
          <a:p>
            <a:pPr lvl="1" eaLnBrk="1" hangingPunct="1">
              <a:defRPr/>
            </a:pPr>
            <a:r>
              <a:rPr lang="en-US" sz="2400" dirty="0" smtClean="0">
                <a:latin typeface="Arial" charset="0"/>
                <a:cs typeface="Arial" charset="0"/>
              </a:rPr>
              <a:t>Speed: SMG</a:t>
            </a:r>
          </a:p>
        </p:txBody>
      </p:sp>
      <p:sp>
        <p:nvSpPr>
          <p:cNvPr id="28677" name="Oval 36"/>
          <p:cNvSpPr>
            <a:spLocks noChangeArrowheads="1"/>
          </p:cNvSpPr>
          <p:nvPr/>
        </p:nvSpPr>
        <p:spPr bwMode="auto">
          <a:xfrm>
            <a:off x="3552825" y="6202363"/>
            <a:ext cx="65088" cy="65087"/>
          </a:xfrm>
          <a:prstGeom prst="ellipse">
            <a:avLst/>
          </a:prstGeom>
          <a:solidFill>
            <a:schemeClr val="tx2"/>
          </a:solidFill>
          <a:ln>
            <a:noFill/>
          </a:ln>
          <a:extLst>
            <a:ext uri="{91240B29-F687-4F45-9708-019B960494DF}">
              <a14:hiddenLine xmlns:a14="http://schemas.microsoft.com/office/drawing/2010/main" w="50800">
                <a:solidFill>
                  <a:srgbClr val="000000"/>
                </a:solidFill>
                <a:round/>
                <a:headEnd/>
                <a:tailEnd type="none" w="med" len="lg"/>
              </a14:hiddenLine>
            </a:ext>
          </a:extLst>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nvGrpSpPr>
          <p:cNvPr id="2" name="Group 36"/>
          <p:cNvGrpSpPr>
            <a:grpSpLocks/>
          </p:cNvGrpSpPr>
          <p:nvPr/>
        </p:nvGrpSpPr>
        <p:grpSpPr bwMode="auto">
          <a:xfrm>
            <a:off x="7248525" y="4100513"/>
            <a:ext cx="1603375" cy="847725"/>
            <a:chOff x="7242175" y="4100513"/>
            <a:chExt cx="1603255" cy="847725"/>
          </a:xfrm>
        </p:grpSpPr>
        <p:sp>
          <p:nvSpPr>
            <p:cNvPr id="28697" name="Line 39"/>
            <p:cNvSpPr>
              <a:spLocks noChangeShapeType="1"/>
            </p:cNvSpPr>
            <p:nvPr/>
          </p:nvSpPr>
          <p:spPr bwMode="auto">
            <a:xfrm>
              <a:off x="7242175" y="4443413"/>
              <a:ext cx="847725" cy="504825"/>
            </a:xfrm>
            <a:prstGeom prst="line">
              <a:avLst/>
            </a:prstGeom>
            <a:noFill/>
            <a:ln w="254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98" name="Text Box 42"/>
            <p:cNvSpPr txBox="1">
              <a:spLocks noChangeArrowheads="1"/>
            </p:cNvSpPr>
            <p:nvPr/>
          </p:nvSpPr>
          <p:spPr bwMode="auto">
            <a:xfrm>
              <a:off x="7689730" y="4100513"/>
              <a:ext cx="1136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Set 120º M</a:t>
              </a: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99" name="Text Box 43"/>
            <p:cNvSpPr txBox="1">
              <a:spLocks noChangeArrowheads="1"/>
            </p:cNvSpPr>
            <p:nvPr/>
          </p:nvSpPr>
          <p:spPr bwMode="auto">
            <a:xfrm>
              <a:off x="7689730" y="4359275"/>
              <a:ext cx="1155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Drift 1.5 kts</a:t>
              </a:r>
              <a:endParaRPr lang="en-US" altLang="en-US" sz="1800" b="0">
                <a:solidFill>
                  <a:schemeClr val="tx1"/>
                </a:solidFill>
                <a:latin typeface="Times New Roman" panose="02020603050405020304" pitchFamily="18" charset="0"/>
                <a:cs typeface="Times New Roman" panose="02020603050405020304" pitchFamily="18" charset="0"/>
              </a:endParaRPr>
            </a:p>
          </p:txBody>
        </p:sp>
      </p:grpSp>
      <p:sp>
        <p:nvSpPr>
          <p:cNvPr id="28679" name="Oval 27"/>
          <p:cNvSpPr>
            <a:spLocks noChangeArrowheads="1"/>
          </p:cNvSpPr>
          <p:nvPr/>
        </p:nvSpPr>
        <p:spPr bwMode="auto">
          <a:xfrm rot="-1721234">
            <a:off x="7212013" y="4408488"/>
            <a:ext cx="66675" cy="66675"/>
          </a:xfrm>
          <a:prstGeom prst="ellipse">
            <a:avLst/>
          </a:prstGeom>
          <a:solidFill>
            <a:schemeClr val="tx2"/>
          </a:solidFill>
          <a:ln>
            <a:noFill/>
          </a:ln>
          <a:extLst>
            <a:ext uri="{91240B29-F687-4F45-9708-019B960494DF}">
              <a14:hiddenLine xmlns:a14="http://schemas.microsoft.com/office/drawing/2010/main" w="50800">
                <a:solidFill>
                  <a:srgbClr val="000000"/>
                </a:solidFill>
                <a:round/>
                <a:headEnd/>
                <a:tailEnd type="none" w="med" len="lg"/>
              </a14:hiddenLine>
            </a:ext>
          </a:extLst>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nvGrpSpPr>
          <p:cNvPr id="28680" name="Group 34"/>
          <p:cNvGrpSpPr>
            <a:grpSpLocks/>
          </p:cNvGrpSpPr>
          <p:nvPr/>
        </p:nvGrpSpPr>
        <p:grpSpPr bwMode="auto">
          <a:xfrm>
            <a:off x="2971800" y="4024313"/>
            <a:ext cx="4502150" cy="2286000"/>
            <a:chOff x="2971800" y="4024313"/>
            <a:chExt cx="4502213" cy="2286000"/>
          </a:xfrm>
        </p:grpSpPr>
        <p:sp>
          <p:nvSpPr>
            <p:cNvPr id="28691" name="Text Box 30"/>
            <p:cNvSpPr txBox="1">
              <a:spLocks noChangeArrowheads="1"/>
            </p:cNvSpPr>
            <p:nvPr/>
          </p:nvSpPr>
          <p:spPr bwMode="auto">
            <a:xfrm rot="2000033">
              <a:off x="6629400" y="402431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1500</a:t>
              </a: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92" name="Line 7"/>
            <p:cNvSpPr>
              <a:spLocks noChangeShapeType="1"/>
            </p:cNvSpPr>
            <p:nvPr/>
          </p:nvSpPr>
          <p:spPr bwMode="auto">
            <a:xfrm flipV="1">
              <a:off x="3429000" y="4329113"/>
              <a:ext cx="4038600" cy="1981200"/>
            </a:xfrm>
            <a:prstGeom prst="line">
              <a:avLst/>
            </a:prstGeom>
            <a:noFill/>
            <a:ln w="25400">
              <a:solidFill>
                <a:schemeClr val="accent4">
                  <a:lumMod val="10000"/>
                </a:schemeClr>
              </a:solidFill>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93" name="Arc 26"/>
            <p:cNvSpPr>
              <a:spLocks/>
            </p:cNvSpPr>
            <p:nvPr/>
          </p:nvSpPr>
          <p:spPr bwMode="auto">
            <a:xfrm rot="3678766">
              <a:off x="7190644" y="4335208"/>
              <a:ext cx="196850" cy="369888"/>
            </a:xfrm>
            <a:custGeom>
              <a:avLst/>
              <a:gdLst>
                <a:gd name="T0" fmla="*/ 0 w 22622"/>
                <a:gd name="T1" fmla="*/ 0 h 43200"/>
                <a:gd name="T2" fmla="*/ 0 w 22622"/>
                <a:gd name="T3" fmla="*/ 0 h 43200"/>
                <a:gd name="T4" fmla="*/ 0 w 22622"/>
                <a:gd name="T5" fmla="*/ 0 h 43200"/>
                <a:gd name="T6" fmla="*/ 0 60000 65536"/>
                <a:gd name="T7" fmla="*/ 0 60000 65536"/>
                <a:gd name="T8" fmla="*/ 0 60000 65536"/>
                <a:gd name="T9" fmla="*/ 0 w 22622"/>
                <a:gd name="T10" fmla="*/ 0 h 43200"/>
                <a:gd name="T11" fmla="*/ 22622 w 22622"/>
                <a:gd name="T12" fmla="*/ 43200 h 43200"/>
              </a:gdLst>
              <a:ahLst/>
              <a:cxnLst>
                <a:cxn ang="T6">
                  <a:pos x="T0" y="T1"/>
                </a:cxn>
                <a:cxn ang="T7">
                  <a:pos x="T2" y="T3"/>
                </a:cxn>
                <a:cxn ang="T8">
                  <a:pos x="T4" y="T5"/>
                </a:cxn>
              </a:cxnLst>
              <a:rect l="T9" t="T10" r="T11" b="T12"/>
              <a:pathLst>
                <a:path w="22622" h="43200" fill="none" extrusionOk="0">
                  <a:moveTo>
                    <a:pt x="1021" y="0"/>
                  </a:moveTo>
                  <a:cubicBezTo>
                    <a:pt x="12951" y="0"/>
                    <a:pt x="22622" y="9670"/>
                    <a:pt x="22622" y="21600"/>
                  </a:cubicBezTo>
                  <a:cubicBezTo>
                    <a:pt x="22622" y="33529"/>
                    <a:pt x="12951" y="43200"/>
                    <a:pt x="1022" y="43200"/>
                  </a:cubicBezTo>
                  <a:cubicBezTo>
                    <a:pt x="681" y="43200"/>
                    <a:pt x="340" y="43191"/>
                    <a:pt x="0" y="43175"/>
                  </a:cubicBezTo>
                </a:path>
                <a:path w="22622" h="43200" stroke="0" extrusionOk="0">
                  <a:moveTo>
                    <a:pt x="1021" y="0"/>
                  </a:moveTo>
                  <a:cubicBezTo>
                    <a:pt x="12951" y="0"/>
                    <a:pt x="22622" y="9670"/>
                    <a:pt x="22622" y="21600"/>
                  </a:cubicBezTo>
                  <a:cubicBezTo>
                    <a:pt x="22622" y="33529"/>
                    <a:pt x="12951" y="43200"/>
                    <a:pt x="1022" y="43200"/>
                  </a:cubicBezTo>
                  <a:cubicBezTo>
                    <a:pt x="681" y="43200"/>
                    <a:pt x="340" y="43191"/>
                    <a:pt x="0" y="43175"/>
                  </a:cubicBezTo>
                  <a:lnTo>
                    <a:pt x="1022" y="21600"/>
                  </a:lnTo>
                  <a:lnTo>
                    <a:pt x="1021" y="0"/>
                  </a:lnTo>
                  <a:close/>
                </a:path>
              </a:pathLst>
            </a:custGeom>
            <a:noFill/>
            <a:ln w="25400">
              <a:solidFill>
                <a:schemeClr val="accent4">
                  <a:lumMod val="10000"/>
                </a:schemeClr>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94" name="Text Box 29"/>
            <p:cNvSpPr txBox="1">
              <a:spLocks noChangeArrowheads="1"/>
            </p:cNvSpPr>
            <p:nvPr/>
          </p:nvSpPr>
          <p:spPr bwMode="auto">
            <a:xfrm>
              <a:off x="2971800" y="5730875"/>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1400</a:t>
              </a: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95" name="Text Box 32"/>
            <p:cNvSpPr txBox="1">
              <a:spLocks noChangeArrowheads="1"/>
            </p:cNvSpPr>
            <p:nvPr/>
          </p:nvSpPr>
          <p:spPr bwMode="auto">
            <a:xfrm rot="-1617824">
              <a:off x="4555077" y="5242332"/>
              <a:ext cx="872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C 065 M</a:t>
              </a: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96" name="Text Box 33"/>
            <p:cNvSpPr txBox="1">
              <a:spLocks noChangeArrowheads="1"/>
            </p:cNvSpPr>
            <p:nvPr/>
          </p:nvSpPr>
          <p:spPr bwMode="auto">
            <a:xfrm rot="-1617824">
              <a:off x="4876800" y="5502275"/>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S 6.0</a:t>
              </a:r>
              <a:endParaRPr lang="en-US" altLang="en-US" sz="1800" b="0">
                <a:solidFill>
                  <a:schemeClr val="tx1"/>
                </a:solidFill>
                <a:latin typeface="Times New Roman" panose="02020603050405020304" pitchFamily="18" charset="0"/>
                <a:cs typeface="Times New Roman" panose="02020603050405020304" pitchFamily="18" charset="0"/>
              </a:endParaRPr>
            </a:p>
          </p:txBody>
        </p:sp>
      </p:grpSp>
      <p:sp>
        <p:nvSpPr>
          <p:cNvPr id="28681" name="Oval 35"/>
          <p:cNvSpPr>
            <a:spLocks noChangeArrowheads="1"/>
          </p:cNvSpPr>
          <p:nvPr/>
        </p:nvSpPr>
        <p:spPr bwMode="auto">
          <a:xfrm>
            <a:off x="3419475" y="6069013"/>
            <a:ext cx="331788" cy="331787"/>
          </a:xfrm>
          <a:prstGeom prst="ellipse">
            <a:avLst/>
          </a:prstGeom>
          <a:noFill/>
          <a:ln w="25400">
            <a:solidFill>
              <a:schemeClr val="accent4">
                <a:lumMod val="10000"/>
              </a:schemeClr>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nvGrpSpPr>
          <p:cNvPr id="4" name="Group 35"/>
          <p:cNvGrpSpPr>
            <a:grpSpLocks/>
          </p:cNvGrpSpPr>
          <p:nvPr/>
        </p:nvGrpSpPr>
        <p:grpSpPr bwMode="auto">
          <a:xfrm>
            <a:off x="7924800" y="4786313"/>
            <a:ext cx="839788" cy="579437"/>
            <a:chOff x="7924800" y="4786313"/>
            <a:chExt cx="839788" cy="579437"/>
          </a:xfrm>
        </p:grpSpPr>
        <p:grpSp>
          <p:nvGrpSpPr>
            <p:cNvPr id="28687" name="Group 10"/>
            <p:cNvGrpSpPr>
              <a:grpSpLocks/>
            </p:cNvGrpSpPr>
            <p:nvPr/>
          </p:nvGrpSpPr>
          <p:grpSpPr bwMode="auto">
            <a:xfrm>
              <a:off x="7924800" y="4786313"/>
              <a:ext cx="331788" cy="331787"/>
              <a:chOff x="4587" y="1248"/>
              <a:chExt cx="209" cy="209"/>
            </a:xfrm>
          </p:grpSpPr>
          <p:sp>
            <p:nvSpPr>
              <p:cNvPr id="28689" name="Oval 11"/>
              <p:cNvSpPr>
                <a:spLocks noChangeArrowheads="1"/>
              </p:cNvSpPr>
              <p:nvPr/>
            </p:nvSpPr>
            <p:spPr bwMode="auto">
              <a:xfrm>
                <a:off x="4587" y="1248"/>
                <a:ext cx="209" cy="209"/>
              </a:xfrm>
              <a:prstGeom prst="ellipse">
                <a:avLst/>
              </a:prstGeom>
              <a:noFill/>
              <a:ln w="25400">
                <a:solidFill>
                  <a:schemeClr val="accent4">
                    <a:lumMod val="10000"/>
                  </a:schemeClr>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90" name="Oval 12"/>
              <p:cNvSpPr>
                <a:spLocks noChangeArrowheads="1"/>
              </p:cNvSpPr>
              <p:nvPr/>
            </p:nvSpPr>
            <p:spPr bwMode="auto">
              <a:xfrm>
                <a:off x="4671" y="1332"/>
                <a:ext cx="41" cy="41"/>
              </a:xfrm>
              <a:prstGeom prst="ellipse">
                <a:avLst/>
              </a:prstGeom>
              <a:solidFill>
                <a:schemeClr val="tx2"/>
              </a:solidFill>
              <a:ln w="50800">
                <a:solidFill>
                  <a:srgbClr val="000000"/>
                </a:solidFill>
                <a:round/>
                <a:headEnd/>
                <a:tailEnd type="none" w="med" len="lg"/>
              </a:ln>
              <a:extLst/>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sp>
          <p:nvSpPr>
            <p:cNvPr id="28688" name="Text Box 31"/>
            <p:cNvSpPr txBox="1">
              <a:spLocks noChangeArrowheads="1"/>
            </p:cNvSpPr>
            <p:nvPr/>
          </p:nvSpPr>
          <p:spPr bwMode="auto">
            <a:xfrm>
              <a:off x="8256588" y="509111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1500</a:t>
              </a:r>
              <a:endParaRPr lang="en-US" altLang="en-US" sz="1800" b="0">
                <a:solidFill>
                  <a:schemeClr val="tx1"/>
                </a:solidFill>
                <a:latin typeface="Times New Roman" panose="02020603050405020304" pitchFamily="18" charset="0"/>
                <a:cs typeface="Times New Roman" panose="02020603050405020304" pitchFamily="18" charset="0"/>
              </a:endParaRPr>
            </a:p>
          </p:txBody>
        </p:sp>
      </p:grpSp>
      <p:grpSp>
        <p:nvGrpSpPr>
          <p:cNvPr id="6" name="Group 37"/>
          <p:cNvGrpSpPr>
            <a:grpSpLocks/>
          </p:cNvGrpSpPr>
          <p:nvPr/>
        </p:nvGrpSpPr>
        <p:grpSpPr bwMode="auto">
          <a:xfrm>
            <a:off x="3581400" y="4953000"/>
            <a:ext cx="4505325" cy="1281113"/>
            <a:chOff x="3581400" y="4953000"/>
            <a:chExt cx="4505325" cy="1281113"/>
          </a:xfrm>
        </p:grpSpPr>
        <p:sp>
          <p:nvSpPr>
            <p:cNvPr id="28684" name="Line 44"/>
            <p:cNvSpPr>
              <a:spLocks noChangeShapeType="1"/>
            </p:cNvSpPr>
            <p:nvPr/>
          </p:nvSpPr>
          <p:spPr bwMode="auto">
            <a:xfrm flipV="1">
              <a:off x="3581400" y="4953000"/>
              <a:ext cx="4505325" cy="1281113"/>
            </a:xfrm>
            <a:prstGeom prst="line">
              <a:avLst/>
            </a:prstGeom>
            <a:noFill/>
            <a:ln w="25400">
              <a:solidFill>
                <a:schemeClr val="accent2"/>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685" name="Text Box 46"/>
            <p:cNvSpPr txBox="1">
              <a:spLocks noChangeArrowheads="1"/>
            </p:cNvSpPr>
            <p:nvPr/>
          </p:nvSpPr>
          <p:spPr bwMode="auto">
            <a:xfrm rot="-984122">
              <a:off x="6127291" y="5037545"/>
              <a:ext cx="12439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CMG 075 M</a:t>
              </a: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28686" name="Text Box 47"/>
            <p:cNvSpPr txBox="1">
              <a:spLocks noChangeArrowheads="1"/>
            </p:cNvSpPr>
            <p:nvPr/>
          </p:nvSpPr>
          <p:spPr bwMode="auto">
            <a:xfrm rot="-985238">
              <a:off x="6369050" y="5343525"/>
              <a:ext cx="901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0">
                  <a:solidFill>
                    <a:schemeClr val="tx1"/>
                  </a:solidFill>
                  <a:cs typeface="Times New Roman" panose="02020603050405020304" pitchFamily="18" charset="0"/>
                </a:rPr>
                <a:t>SMG 7.0</a:t>
              </a:r>
              <a:endParaRPr lang="en-US" altLang="en-US" sz="1800" b="0">
                <a:solidFill>
                  <a:schemeClr val="tx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4245" y="34636"/>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smtClean="0">
                <a:solidFill>
                  <a:schemeClr val="tx2"/>
                </a:solidFill>
                <a:cs typeface="Tahoma" panose="020B0604030504040204" pitchFamily="34" charset="0"/>
              </a:rPr>
              <a:t>   Class </a:t>
            </a:r>
            <a:r>
              <a:rPr lang="en-US" sz="3200" b="0" dirty="0">
                <a:solidFill>
                  <a:schemeClr val="tx2"/>
                </a:solidFill>
                <a:cs typeface="Tahoma" panose="020B0604030504040204" pitchFamily="34" charset="0"/>
              </a:rPr>
              <a:t>Exercise- Set &amp; Drift</a:t>
            </a:r>
          </a:p>
        </p:txBody>
      </p:sp>
      <p:sp>
        <p:nvSpPr>
          <p:cNvPr id="297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2DE5576-C323-442C-8B8E-E01D00FEEEA9}"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27</a:t>
            </a:fld>
            <a:endParaRPr lang="en-US" altLang="en-US" sz="1000">
              <a:latin typeface="Comic Sans MS" panose="030F0702030302020204" pitchFamily="66" charset="0"/>
              <a:cs typeface="Times New Roman" panose="02020603050405020304" pitchFamily="18" charset="0"/>
            </a:endParaRPr>
          </a:p>
        </p:txBody>
      </p:sp>
      <p:sp>
        <p:nvSpPr>
          <p:cNvPr id="4" name="Rectangle 5"/>
          <p:cNvSpPr txBox="1">
            <a:spLocks noChangeArrowheads="1"/>
          </p:cNvSpPr>
          <p:nvPr/>
        </p:nvSpPr>
        <p:spPr bwMode="auto">
          <a:xfrm>
            <a:off x="533400" y="1905000"/>
            <a:ext cx="7772400" cy="4114800"/>
          </a:xfrm>
          <a:prstGeom prst="rect">
            <a:avLst/>
          </a:prstGeom>
          <a:noFill/>
          <a:ln w="9525">
            <a:noFill/>
            <a:miter lim="800000"/>
            <a:headEnd/>
            <a:tailEnd/>
          </a:ln>
        </p:spPr>
        <p:txBody>
          <a:bodyPr/>
          <a:lstStyle/>
          <a:p>
            <a:pPr marL="342900" indent="-342900">
              <a:spcBef>
                <a:spcPct val="20000"/>
              </a:spcBef>
              <a:spcAft>
                <a:spcPct val="50000"/>
              </a:spcAft>
              <a:buFontTx/>
              <a:buChar char="•"/>
              <a:defRPr/>
            </a:pPr>
            <a:r>
              <a:rPr lang="en-US" sz="3200" kern="0" dirty="0">
                <a:solidFill>
                  <a:schemeClr val="accent4">
                    <a:lumMod val="25000"/>
                  </a:schemeClr>
                </a:solidFill>
                <a:latin typeface="Arial" charset="0"/>
                <a:cs typeface="Arial" charset="0"/>
              </a:rPr>
              <a:t>Use Chart 2</a:t>
            </a:r>
            <a:endParaRPr lang="en-US" sz="2400" kern="0" dirty="0">
              <a:solidFill>
                <a:schemeClr val="accent4">
                  <a:lumMod val="25000"/>
                </a:schemeClr>
              </a:solidFill>
              <a:latin typeface="Arial" charset="0"/>
              <a:cs typeface="Arial" charset="0"/>
            </a:endParaRPr>
          </a:p>
          <a:p>
            <a:pPr marL="342900" indent="-342900">
              <a:spcBef>
                <a:spcPct val="20000"/>
              </a:spcBef>
              <a:spcAft>
                <a:spcPts val="1200"/>
              </a:spcAft>
              <a:buFontTx/>
              <a:buChar char="•"/>
              <a:defRPr/>
            </a:pPr>
            <a:r>
              <a:rPr lang="en-US" sz="3200" kern="0" dirty="0">
                <a:solidFill>
                  <a:schemeClr val="accent4">
                    <a:lumMod val="25000"/>
                  </a:schemeClr>
                </a:solidFill>
                <a:latin typeface="Arial" charset="0"/>
                <a:cs typeface="Arial" charset="0"/>
              </a:rPr>
              <a:t>The fix you made at 1312 has you off the DR course line</a:t>
            </a:r>
          </a:p>
          <a:p>
            <a:pPr marL="342900" indent="-342900">
              <a:spcBef>
                <a:spcPct val="20000"/>
              </a:spcBef>
              <a:spcAft>
                <a:spcPts val="1200"/>
              </a:spcAft>
              <a:buFontTx/>
              <a:buChar char="•"/>
              <a:defRPr/>
            </a:pPr>
            <a:r>
              <a:rPr lang="en-US" sz="3200" kern="0" dirty="0">
                <a:solidFill>
                  <a:schemeClr val="accent4">
                    <a:lumMod val="25000"/>
                  </a:schemeClr>
                </a:solidFill>
                <a:latin typeface="Arial" charset="0"/>
                <a:cs typeface="Arial" charset="0"/>
              </a:rPr>
              <a:t>This was caused by current</a:t>
            </a:r>
          </a:p>
          <a:p>
            <a:pPr marL="342900" indent="-342900">
              <a:spcBef>
                <a:spcPct val="20000"/>
              </a:spcBef>
              <a:spcAft>
                <a:spcPts val="1200"/>
              </a:spcAft>
              <a:buFontTx/>
              <a:buChar char="•"/>
              <a:defRPr/>
            </a:pPr>
            <a:r>
              <a:rPr lang="en-US" sz="3200" kern="0" dirty="0">
                <a:solidFill>
                  <a:schemeClr val="accent4">
                    <a:lumMod val="25000"/>
                  </a:schemeClr>
                </a:solidFill>
                <a:latin typeface="Arial" charset="0"/>
                <a:cs typeface="Arial" charset="0"/>
              </a:rPr>
              <a:t>What is the set &amp; drift?</a:t>
            </a: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HART2B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6350"/>
            <a:ext cx="401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914650" y="2171700"/>
            <a:ext cx="2495550" cy="20193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95687" y="1881188"/>
            <a:ext cx="3819525" cy="6477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0725" name="Group 13"/>
          <p:cNvGrpSpPr>
            <a:grpSpLocks/>
          </p:cNvGrpSpPr>
          <p:nvPr/>
        </p:nvGrpSpPr>
        <p:grpSpPr bwMode="auto">
          <a:xfrm rot="3894308">
            <a:off x="3766345" y="3005931"/>
            <a:ext cx="849312" cy="384175"/>
            <a:chOff x="5579652" y="3356446"/>
            <a:chExt cx="849312" cy="385007"/>
          </a:xfrm>
        </p:grpSpPr>
        <p:sp>
          <p:nvSpPr>
            <p:cNvPr id="30743"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326 M</a:t>
              </a:r>
            </a:p>
          </p:txBody>
        </p:sp>
        <p:sp>
          <p:nvSpPr>
            <p:cNvPr id="30744"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grpSp>
      <p:grpSp>
        <p:nvGrpSpPr>
          <p:cNvPr id="30726" name="Group 16"/>
          <p:cNvGrpSpPr>
            <a:grpSpLocks/>
          </p:cNvGrpSpPr>
          <p:nvPr/>
        </p:nvGrpSpPr>
        <p:grpSpPr bwMode="auto">
          <a:xfrm rot="-3283328">
            <a:off x="5111751" y="1727200"/>
            <a:ext cx="849312" cy="376237"/>
            <a:chOff x="5436505" y="3400994"/>
            <a:chExt cx="849312" cy="376317"/>
          </a:xfrm>
        </p:grpSpPr>
        <p:sp>
          <p:nvSpPr>
            <p:cNvPr id="30741" name="TextBox 17"/>
            <p:cNvSpPr txBox="1">
              <a:spLocks noChangeArrowheads="1"/>
            </p:cNvSpPr>
            <p:nvPr/>
          </p:nvSpPr>
          <p:spPr bwMode="auto">
            <a:xfrm rot="-1475028">
              <a:off x="5552169" y="3545536"/>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025 M</a:t>
              </a:r>
            </a:p>
          </p:txBody>
        </p:sp>
        <p:sp>
          <p:nvSpPr>
            <p:cNvPr id="30742" name="TextBox 18"/>
            <p:cNvSpPr txBox="1">
              <a:spLocks noChangeArrowheads="1"/>
            </p:cNvSpPr>
            <p:nvPr/>
          </p:nvSpPr>
          <p:spPr bwMode="auto">
            <a:xfrm rot="-1551835">
              <a:off x="5436505" y="3400994"/>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1312</a:t>
              </a:r>
            </a:p>
          </p:txBody>
        </p:sp>
      </p:grpSp>
      <p:cxnSp>
        <p:nvCxnSpPr>
          <p:cNvPr id="14" name="Straight Connector 13"/>
          <p:cNvCxnSpPr/>
          <p:nvPr/>
        </p:nvCxnSpPr>
        <p:spPr>
          <a:xfrm rot="16200000" flipH="1">
            <a:off x="3265487" y="2906713"/>
            <a:ext cx="3394075" cy="17145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0728" name="Group 25"/>
          <p:cNvGrpSpPr>
            <a:grpSpLocks/>
          </p:cNvGrpSpPr>
          <p:nvPr/>
        </p:nvGrpSpPr>
        <p:grpSpPr bwMode="auto">
          <a:xfrm>
            <a:off x="4860925" y="4476750"/>
            <a:ext cx="381000" cy="381000"/>
            <a:chOff x="2743200" y="4476750"/>
            <a:chExt cx="381000" cy="381000"/>
          </a:xfrm>
        </p:grpSpPr>
        <p:sp>
          <p:nvSpPr>
            <p:cNvPr id="23" name="Oval 22"/>
            <p:cNvSpPr/>
            <p:nvPr/>
          </p:nvSpPr>
          <p:spPr>
            <a:xfrm>
              <a:off x="2743200" y="447675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24" name="Arc 23"/>
            <p:cNvSpPr/>
            <p:nvPr/>
          </p:nvSpPr>
          <p:spPr>
            <a:xfrm rot="20655098">
              <a:off x="2782888" y="44942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25000"/>
                  </a:schemeClr>
                </a:solidFill>
              </a:endParaRPr>
            </a:p>
          </p:txBody>
        </p:sp>
      </p:grpSp>
      <p:cxnSp>
        <p:nvCxnSpPr>
          <p:cNvPr id="26" name="Straight Connector 25"/>
          <p:cNvCxnSpPr/>
          <p:nvPr/>
        </p:nvCxnSpPr>
        <p:spPr>
          <a:xfrm flipV="1">
            <a:off x="5041900" y="4148138"/>
            <a:ext cx="1371600" cy="5334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30730" name="TextBox 27"/>
          <p:cNvSpPr txBox="1">
            <a:spLocks noChangeArrowheads="1"/>
          </p:cNvSpPr>
          <p:nvPr/>
        </p:nvSpPr>
        <p:spPr bwMode="auto">
          <a:xfrm rot="1474084">
            <a:off x="4495800" y="4343400"/>
            <a:ext cx="541338"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solidFill>
                  <a:schemeClr val="accent4">
                    <a:lumMod val="25000"/>
                  </a:schemeClr>
                </a:solidFill>
              </a:rPr>
              <a:t>1314 </a:t>
            </a:r>
          </a:p>
        </p:txBody>
      </p:sp>
      <p:sp>
        <p:nvSpPr>
          <p:cNvPr id="33" name="Oval 32"/>
          <p:cNvSpPr/>
          <p:nvPr/>
        </p:nvSpPr>
        <p:spPr bwMode="auto">
          <a:xfrm>
            <a:off x="4764088" y="1185863"/>
            <a:ext cx="228600" cy="2286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30732" name="TextBox 34"/>
          <p:cNvSpPr txBox="1">
            <a:spLocks noChangeArrowheads="1"/>
          </p:cNvSpPr>
          <p:nvPr/>
        </p:nvSpPr>
        <p:spPr bwMode="auto">
          <a:xfrm>
            <a:off x="4572000" y="914400"/>
            <a:ext cx="762000" cy="230188"/>
          </a:xfrm>
          <a:prstGeom prst="rect">
            <a:avLst/>
          </a:prstGeom>
          <a:noFill/>
          <a:ln w="9525">
            <a:solidFill>
              <a:schemeClr val="accent4">
                <a:lumMod val="1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dirty="0">
                <a:solidFill>
                  <a:schemeClr val="accent4">
                    <a:lumMod val="25000"/>
                  </a:schemeClr>
                </a:solidFill>
              </a:rPr>
              <a:t>1300 GPS </a:t>
            </a:r>
          </a:p>
        </p:txBody>
      </p:sp>
      <p:sp>
        <p:nvSpPr>
          <p:cNvPr id="30733" name="TextBox 35"/>
          <p:cNvSpPr txBox="1">
            <a:spLocks noChangeArrowheads="1"/>
          </p:cNvSpPr>
          <p:nvPr/>
        </p:nvSpPr>
        <p:spPr bwMode="auto">
          <a:xfrm>
            <a:off x="5410200" y="3884613"/>
            <a:ext cx="541338" cy="230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sp>
        <p:nvSpPr>
          <p:cNvPr id="37" name="Oval 36"/>
          <p:cNvSpPr/>
          <p:nvPr/>
        </p:nvSpPr>
        <p:spPr>
          <a:xfrm>
            <a:off x="5092700" y="3917950"/>
            <a:ext cx="215900" cy="2032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30735" name="TextBox 9"/>
          <p:cNvSpPr txBox="1">
            <a:spLocks noChangeArrowheads="1"/>
          </p:cNvSpPr>
          <p:nvPr/>
        </p:nvSpPr>
        <p:spPr bwMode="auto">
          <a:xfrm rot="5241818">
            <a:off x="4646613" y="2497138"/>
            <a:ext cx="801687" cy="230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C 190 M</a:t>
            </a:r>
          </a:p>
        </p:txBody>
      </p:sp>
      <p:sp>
        <p:nvSpPr>
          <p:cNvPr id="30736" name="TextBox 10"/>
          <p:cNvSpPr txBox="1">
            <a:spLocks noChangeArrowheads="1"/>
          </p:cNvSpPr>
          <p:nvPr/>
        </p:nvSpPr>
        <p:spPr bwMode="auto">
          <a:xfrm rot="5220193">
            <a:off x="4139407" y="2770981"/>
            <a:ext cx="1379538"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S 15.0    </a:t>
            </a:r>
          </a:p>
        </p:txBody>
      </p:sp>
      <p:sp>
        <p:nvSpPr>
          <p:cNvPr id="30737" name="TextBox 37"/>
          <p:cNvSpPr txBox="1">
            <a:spLocks noChangeArrowheads="1"/>
          </p:cNvSpPr>
          <p:nvPr/>
        </p:nvSpPr>
        <p:spPr bwMode="auto">
          <a:xfrm>
            <a:off x="6781800" y="1981200"/>
            <a:ext cx="2133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solidFill>
                  <a:schemeClr val="accent4">
                    <a:lumMod val="25000"/>
                  </a:schemeClr>
                </a:solidFill>
              </a:rPr>
              <a:t>Session 2 DR plot and Session 3 fix</a:t>
            </a:r>
          </a:p>
          <a:p>
            <a:pPr eaLnBrk="1" hangingPunct="1">
              <a:spcBef>
                <a:spcPct val="0"/>
              </a:spcBef>
              <a:buFontTx/>
              <a:buNone/>
            </a:pPr>
            <a:endParaRPr lang="en-US" altLang="en-US" sz="1600" dirty="0">
              <a:solidFill>
                <a:schemeClr val="accent4">
                  <a:lumMod val="25000"/>
                </a:schemeClr>
              </a:solidFill>
            </a:endParaRPr>
          </a:p>
          <a:p>
            <a:pPr eaLnBrk="1" hangingPunct="1">
              <a:spcBef>
                <a:spcPct val="0"/>
              </a:spcBef>
              <a:buFontTx/>
              <a:buNone/>
            </a:pPr>
            <a:r>
              <a:rPr lang="en-US" altLang="en-US" sz="1600" dirty="0">
                <a:solidFill>
                  <a:schemeClr val="accent4">
                    <a:lumMod val="25000"/>
                  </a:schemeClr>
                </a:solidFill>
              </a:rPr>
              <a:t>Off course due to current and wind</a:t>
            </a:r>
          </a:p>
          <a:p>
            <a:pPr eaLnBrk="1" hangingPunct="1">
              <a:spcBef>
                <a:spcPct val="0"/>
              </a:spcBef>
              <a:buFontTx/>
              <a:buNone/>
            </a:pPr>
            <a:endParaRPr lang="en-US" altLang="en-US" sz="1600" dirty="0">
              <a:solidFill>
                <a:schemeClr val="accent4">
                  <a:lumMod val="25000"/>
                </a:schemeClr>
              </a:solidFill>
            </a:endParaRPr>
          </a:p>
        </p:txBody>
      </p:sp>
      <p:sp>
        <p:nvSpPr>
          <p:cNvPr id="30738"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25E4550-FBD0-41B0-81E2-AA9E355549B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28</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HART2B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6350"/>
            <a:ext cx="401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914650" y="2171700"/>
            <a:ext cx="2495550" cy="20193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95687" y="1881188"/>
            <a:ext cx="3819525" cy="6477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1749" name="Group 13"/>
          <p:cNvGrpSpPr>
            <a:grpSpLocks/>
          </p:cNvGrpSpPr>
          <p:nvPr/>
        </p:nvGrpSpPr>
        <p:grpSpPr bwMode="auto">
          <a:xfrm rot="3894308">
            <a:off x="3766345" y="3005931"/>
            <a:ext cx="849312" cy="384175"/>
            <a:chOff x="5579652" y="3356446"/>
            <a:chExt cx="849312" cy="385007"/>
          </a:xfrm>
        </p:grpSpPr>
        <p:sp>
          <p:nvSpPr>
            <p:cNvPr id="31770"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326 M</a:t>
              </a:r>
            </a:p>
          </p:txBody>
        </p:sp>
        <p:sp>
          <p:nvSpPr>
            <p:cNvPr id="31771"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grpSp>
      <p:grpSp>
        <p:nvGrpSpPr>
          <p:cNvPr id="31750" name="Group 16"/>
          <p:cNvGrpSpPr>
            <a:grpSpLocks/>
          </p:cNvGrpSpPr>
          <p:nvPr/>
        </p:nvGrpSpPr>
        <p:grpSpPr bwMode="auto">
          <a:xfrm rot="-3283328">
            <a:off x="5111751" y="1727200"/>
            <a:ext cx="849312" cy="376237"/>
            <a:chOff x="5436505" y="3400994"/>
            <a:chExt cx="849312" cy="376317"/>
          </a:xfrm>
        </p:grpSpPr>
        <p:sp>
          <p:nvSpPr>
            <p:cNvPr id="31768" name="TextBox 17"/>
            <p:cNvSpPr txBox="1">
              <a:spLocks noChangeArrowheads="1"/>
            </p:cNvSpPr>
            <p:nvPr/>
          </p:nvSpPr>
          <p:spPr bwMode="auto">
            <a:xfrm rot="-1475028">
              <a:off x="5552169" y="3545536"/>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025 M</a:t>
              </a:r>
            </a:p>
          </p:txBody>
        </p:sp>
        <p:sp>
          <p:nvSpPr>
            <p:cNvPr id="31769" name="TextBox 18"/>
            <p:cNvSpPr txBox="1">
              <a:spLocks noChangeArrowheads="1"/>
            </p:cNvSpPr>
            <p:nvPr/>
          </p:nvSpPr>
          <p:spPr bwMode="auto">
            <a:xfrm rot="-1551835">
              <a:off x="5436505" y="3400994"/>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1312</a:t>
              </a:r>
            </a:p>
          </p:txBody>
        </p:sp>
      </p:grpSp>
      <p:sp>
        <p:nvSpPr>
          <p:cNvPr id="31751" name="TextBox 20"/>
          <p:cNvSpPr txBox="1">
            <a:spLocks noChangeArrowheads="1"/>
          </p:cNvSpPr>
          <p:nvPr/>
        </p:nvSpPr>
        <p:spPr bwMode="auto">
          <a:xfrm rot="1314834">
            <a:off x="4464050" y="4038600"/>
            <a:ext cx="541338"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cxnSp>
        <p:nvCxnSpPr>
          <p:cNvPr id="14" name="Straight Connector 13"/>
          <p:cNvCxnSpPr/>
          <p:nvPr/>
        </p:nvCxnSpPr>
        <p:spPr>
          <a:xfrm rot="16200000" flipH="1">
            <a:off x="3265487" y="2906713"/>
            <a:ext cx="3394075" cy="17145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1753" name="Group 25"/>
          <p:cNvGrpSpPr>
            <a:grpSpLocks/>
          </p:cNvGrpSpPr>
          <p:nvPr/>
        </p:nvGrpSpPr>
        <p:grpSpPr bwMode="auto">
          <a:xfrm>
            <a:off x="4860925" y="4476750"/>
            <a:ext cx="381000" cy="381000"/>
            <a:chOff x="2743200" y="4476750"/>
            <a:chExt cx="381000" cy="381000"/>
          </a:xfrm>
        </p:grpSpPr>
        <p:sp>
          <p:nvSpPr>
            <p:cNvPr id="23" name="Oval 22"/>
            <p:cNvSpPr/>
            <p:nvPr/>
          </p:nvSpPr>
          <p:spPr>
            <a:xfrm>
              <a:off x="2743200" y="447675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24" name="Arc 23"/>
            <p:cNvSpPr/>
            <p:nvPr/>
          </p:nvSpPr>
          <p:spPr>
            <a:xfrm rot="20655098">
              <a:off x="2782888" y="44942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25000"/>
                  </a:schemeClr>
                </a:solidFill>
              </a:endParaRPr>
            </a:p>
          </p:txBody>
        </p:sp>
      </p:grpSp>
      <p:cxnSp>
        <p:nvCxnSpPr>
          <p:cNvPr id="26" name="Straight Connector 25"/>
          <p:cNvCxnSpPr/>
          <p:nvPr/>
        </p:nvCxnSpPr>
        <p:spPr>
          <a:xfrm flipV="1">
            <a:off x="5041900" y="4148138"/>
            <a:ext cx="1371600" cy="5334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31755" name="TextBox 27"/>
          <p:cNvSpPr txBox="1">
            <a:spLocks noChangeArrowheads="1"/>
          </p:cNvSpPr>
          <p:nvPr/>
        </p:nvSpPr>
        <p:spPr bwMode="auto">
          <a:xfrm rot="1474084">
            <a:off x="4495800" y="4343400"/>
            <a:ext cx="541338"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1314 </a:t>
            </a:r>
          </a:p>
        </p:txBody>
      </p:sp>
      <p:sp>
        <p:nvSpPr>
          <p:cNvPr id="29" name="Arc 28"/>
          <p:cNvSpPr/>
          <p:nvPr/>
        </p:nvSpPr>
        <p:spPr>
          <a:xfrm rot="10473428">
            <a:off x="4887913" y="4070350"/>
            <a:ext cx="282575" cy="260350"/>
          </a:xfrm>
          <a:prstGeom prst="arc">
            <a:avLst>
              <a:gd name="adj1" fmla="val 16200000"/>
              <a:gd name="adj2" fmla="val 5167391"/>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25000"/>
                </a:schemeClr>
              </a:solidFill>
            </a:endParaRPr>
          </a:p>
        </p:txBody>
      </p:sp>
      <p:sp>
        <p:nvSpPr>
          <p:cNvPr id="31757" name="TextBox 30"/>
          <p:cNvSpPr txBox="1">
            <a:spLocks noChangeArrowheads="1"/>
          </p:cNvSpPr>
          <p:nvPr/>
        </p:nvSpPr>
        <p:spPr bwMode="auto">
          <a:xfrm>
            <a:off x="4884738" y="3730625"/>
            <a:ext cx="15240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0">
                <a:solidFill>
                  <a:schemeClr val="accent4">
                    <a:lumMod val="25000"/>
                  </a:schemeClr>
                </a:solidFill>
              </a:rPr>
              <a:t>.</a:t>
            </a:r>
          </a:p>
        </p:txBody>
      </p:sp>
      <p:sp>
        <p:nvSpPr>
          <p:cNvPr id="33" name="Oval 32"/>
          <p:cNvSpPr/>
          <p:nvPr/>
        </p:nvSpPr>
        <p:spPr bwMode="auto">
          <a:xfrm>
            <a:off x="4764088" y="1185863"/>
            <a:ext cx="228600" cy="2286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31759" name="TextBox 34"/>
          <p:cNvSpPr txBox="1">
            <a:spLocks noChangeArrowheads="1"/>
          </p:cNvSpPr>
          <p:nvPr/>
        </p:nvSpPr>
        <p:spPr bwMode="auto">
          <a:xfrm>
            <a:off x="4572000" y="914400"/>
            <a:ext cx="762000" cy="23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1300 GPS </a:t>
            </a:r>
          </a:p>
        </p:txBody>
      </p:sp>
      <p:sp>
        <p:nvSpPr>
          <p:cNvPr id="31760" name="TextBox 35"/>
          <p:cNvSpPr txBox="1">
            <a:spLocks noChangeArrowheads="1"/>
          </p:cNvSpPr>
          <p:nvPr/>
        </p:nvSpPr>
        <p:spPr bwMode="auto">
          <a:xfrm>
            <a:off x="5410200" y="3884613"/>
            <a:ext cx="541338" cy="230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sp>
        <p:nvSpPr>
          <p:cNvPr id="37" name="Oval 36"/>
          <p:cNvSpPr/>
          <p:nvPr/>
        </p:nvSpPr>
        <p:spPr>
          <a:xfrm>
            <a:off x="5092700" y="3917950"/>
            <a:ext cx="215900" cy="2032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31762" name="TextBox 9"/>
          <p:cNvSpPr txBox="1">
            <a:spLocks noChangeArrowheads="1"/>
          </p:cNvSpPr>
          <p:nvPr/>
        </p:nvSpPr>
        <p:spPr bwMode="auto">
          <a:xfrm rot="5241818">
            <a:off x="4646613" y="2497138"/>
            <a:ext cx="801687" cy="230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C 190 M</a:t>
            </a:r>
          </a:p>
        </p:txBody>
      </p:sp>
      <p:sp>
        <p:nvSpPr>
          <p:cNvPr id="31763" name="TextBox 10"/>
          <p:cNvSpPr txBox="1">
            <a:spLocks noChangeArrowheads="1"/>
          </p:cNvSpPr>
          <p:nvPr/>
        </p:nvSpPr>
        <p:spPr bwMode="auto">
          <a:xfrm rot="5220193">
            <a:off x="4139407" y="2770981"/>
            <a:ext cx="1379538"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S 15.0    </a:t>
            </a:r>
          </a:p>
        </p:txBody>
      </p:sp>
      <p:sp>
        <p:nvSpPr>
          <p:cNvPr id="31764" name="TextBox 39"/>
          <p:cNvSpPr txBox="1">
            <a:spLocks noChangeArrowheads="1"/>
          </p:cNvSpPr>
          <p:nvPr/>
        </p:nvSpPr>
        <p:spPr bwMode="auto">
          <a:xfrm>
            <a:off x="6781800" y="1981200"/>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solidFill>
                  <a:schemeClr val="accent4">
                    <a:lumMod val="25000"/>
                  </a:schemeClr>
                </a:solidFill>
              </a:rPr>
              <a:t>1312 DR position</a:t>
            </a:r>
          </a:p>
          <a:p>
            <a:pPr eaLnBrk="1" hangingPunct="1">
              <a:spcBef>
                <a:spcPct val="0"/>
              </a:spcBef>
              <a:buFontTx/>
              <a:buNone/>
            </a:pPr>
            <a:endParaRPr lang="en-US" altLang="en-US" sz="1600" dirty="0">
              <a:solidFill>
                <a:schemeClr val="accent4">
                  <a:lumMod val="25000"/>
                </a:schemeClr>
              </a:solidFill>
            </a:endParaRPr>
          </a:p>
          <a:p>
            <a:pPr eaLnBrk="1" hangingPunct="1">
              <a:spcBef>
                <a:spcPct val="0"/>
              </a:spcBef>
              <a:buFontTx/>
              <a:buNone/>
            </a:pPr>
            <a:r>
              <a:rPr lang="en-US" altLang="en-US" sz="1600" dirty="0">
                <a:solidFill>
                  <a:schemeClr val="accent4">
                    <a:lumMod val="25000"/>
                  </a:schemeClr>
                </a:solidFill>
              </a:rPr>
              <a:t>What’s the direction and distance to the fix?</a:t>
            </a:r>
          </a:p>
        </p:txBody>
      </p:sp>
      <p:sp>
        <p:nvSpPr>
          <p:cNvPr id="31765" name="Slide Number Placehold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C1ABDFA-D287-49A5-A84B-226854AEA1E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29</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7"/>
          <p:cNvSpPr>
            <a:spLocks noGrp="1" noChangeArrowheads="1"/>
          </p:cNvSpPr>
          <p:nvPr>
            <p:ph type="title"/>
          </p:nvPr>
        </p:nvSpPr>
        <p:spPr>
          <a:xfrm>
            <a:off x="152400" y="109929"/>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600" b="0" dirty="0" smtClean="0">
                <a:solidFill>
                  <a:schemeClr val="tx2"/>
                </a:solidFill>
                <a:cs typeface="Tahoma" panose="020B0604030504040204" pitchFamily="34" charset="0"/>
              </a:rPr>
              <a:t>   Tides </a:t>
            </a:r>
            <a:r>
              <a:rPr lang="en-US" sz="3600" b="0" dirty="0">
                <a:solidFill>
                  <a:schemeClr val="tx2"/>
                </a:solidFill>
                <a:cs typeface="Tahoma" panose="020B0604030504040204" pitchFamily="34" charset="0"/>
              </a:rPr>
              <a:t>and Tidal Currents</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38C83B0-B13F-4D0B-96D3-6A531D52919C}"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a:t>
            </a:fld>
            <a:endParaRPr lang="en-US" altLang="en-US" sz="1000">
              <a:latin typeface="Comic Sans MS" panose="030F0702030302020204" pitchFamily="66" charset="0"/>
              <a:cs typeface="Times New Roman" panose="02020603050405020304" pitchFamily="18" charset="0"/>
            </a:endParaRPr>
          </a:p>
        </p:txBody>
      </p:sp>
      <p:sp>
        <p:nvSpPr>
          <p:cNvPr id="10245" name="Rectangle 8"/>
          <p:cNvSpPr>
            <a:spLocks noGrp="1" noChangeArrowheads="1"/>
          </p:cNvSpPr>
          <p:nvPr>
            <p:ph idx="4294967295"/>
          </p:nvPr>
        </p:nvSpPr>
        <p:spPr>
          <a:xfrm>
            <a:off x="533400" y="1436357"/>
            <a:ext cx="8153400" cy="4114800"/>
          </a:xfrm>
        </p:spPr>
        <p:txBody>
          <a:bodyPr/>
          <a:lstStyle/>
          <a:p>
            <a:pPr eaLnBrk="1" hangingPunct="1">
              <a:tabLst>
                <a:tab pos="3657600" algn="l"/>
              </a:tabLst>
              <a:defRPr/>
            </a:pPr>
            <a:r>
              <a:rPr lang="en-US" b="0" dirty="0" smtClean="0">
                <a:latin typeface="Arial" charset="0"/>
                <a:cs typeface="Arial" charset="0"/>
              </a:rPr>
              <a:t>Tides: Vertical motion of water</a:t>
            </a:r>
          </a:p>
          <a:p>
            <a:pPr eaLnBrk="1" hangingPunct="1">
              <a:tabLst>
                <a:tab pos="3657600" algn="l"/>
              </a:tabLst>
              <a:defRPr/>
            </a:pPr>
            <a:r>
              <a:rPr lang="en-US" b="0" dirty="0" smtClean="0">
                <a:latin typeface="Arial" charset="0"/>
                <a:cs typeface="Arial" charset="0"/>
              </a:rPr>
              <a:t>Tidal Currents: Horizontal motion of water</a:t>
            </a:r>
          </a:p>
        </p:txBody>
      </p:sp>
      <p:pic>
        <p:nvPicPr>
          <p:cNvPr id="5125" name="Picture 2" descr="The differences between high and low tides in the Bay of Fu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648200"/>
            <a:ext cx="4200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The differences between high and low tides in the Bay of Fu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667000"/>
            <a:ext cx="42005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HART2B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050" y="-6350"/>
            <a:ext cx="4017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914650" y="2171700"/>
            <a:ext cx="2495550" cy="20193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595687" y="1881188"/>
            <a:ext cx="3819525" cy="6477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2773" name="Group 13"/>
          <p:cNvGrpSpPr>
            <a:grpSpLocks/>
          </p:cNvGrpSpPr>
          <p:nvPr/>
        </p:nvGrpSpPr>
        <p:grpSpPr bwMode="auto">
          <a:xfrm rot="3894308">
            <a:off x="3766345" y="3005931"/>
            <a:ext cx="849312" cy="384175"/>
            <a:chOff x="5579652" y="3356446"/>
            <a:chExt cx="849312" cy="385007"/>
          </a:xfrm>
        </p:grpSpPr>
        <p:sp>
          <p:nvSpPr>
            <p:cNvPr id="32790"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326 M</a:t>
              </a:r>
            </a:p>
          </p:txBody>
        </p:sp>
        <p:sp>
          <p:nvSpPr>
            <p:cNvPr id="32791"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1312 </a:t>
              </a:r>
            </a:p>
          </p:txBody>
        </p:sp>
      </p:grpSp>
      <p:grpSp>
        <p:nvGrpSpPr>
          <p:cNvPr id="32774" name="Group 16"/>
          <p:cNvGrpSpPr>
            <a:grpSpLocks/>
          </p:cNvGrpSpPr>
          <p:nvPr/>
        </p:nvGrpSpPr>
        <p:grpSpPr bwMode="auto">
          <a:xfrm rot="-3283328">
            <a:off x="5111751" y="1727200"/>
            <a:ext cx="849312" cy="376237"/>
            <a:chOff x="5436505" y="3400994"/>
            <a:chExt cx="849312" cy="376317"/>
          </a:xfrm>
        </p:grpSpPr>
        <p:sp>
          <p:nvSpPr>
            <p:cNvPr id="32788" name="TextBox 17"/>
            <p:cNvSpPr txBox="1">
              <a:spLocks noChangeArrowheads="1"/>
            </p:cNvSpPr>
            <p:nvPr/>
          </p:nvSpPr>
          <p:spPr bwMode="auto">
            <a:xfrm rot="-1475028">
              <a:off x="5552169" y="3545536"/>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025 M</a:t>
              </a:r>
            </a:p>
          </p:txBody>
        </p:sp>
        <p:sp>
          <p:nvSpPr>
            <p:cNvPr id="32789" name="TextBox 18"/>
            <p:cNvSpPr txBox="1">
              <a:spLocks noChangeArrowheads="1"/>
            </p:cNvSpPr>
            <p:nvPr/>
          </p:nvSpPr>
          <p:spPr bwMode="auto">
            <a:xfrm rot="-1551835">
              <a:off x="5436505" y="3400994"/>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1312</a:t>
              </a:r>
            </a:p>
          </p:txBody>
        </p:sp>
      </p:grpSp>
      <p:cxnSp>
        <p:nvCxnSpPr>
          <p:cNvPr id="14" name="Straight Connector 13"/>
          <p:cNvCxnSpPr/>
          <p:nvPr/>
        </p:nvCxnSpPr>
        <p:spPr>
          <a:xfrm rot="16200000" flipH="1">
            <a:off x="3265487" y="2906713"/>
            <a:ext cx="3394075" cy="17145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32776" name="Group 25"/>
          <p:cNvGrpSpPr>
            <a:grpSpLocks/>
          </p:cNvGrpSpPr>
          <p:nvPr/>
        </p:nvGrpSpPr>
        <p:grpSpPr bwMode="auto">
          <a:xfrm>
            <a:off x="4860925" y="4476750"/>
            <a:ext cx="381000" cy="381000"/>
            <a:chOff x="2743200" y="4476750"/>
            <a:chExt cx="381000" cy="381000"/>
          </a:xfrm>
        </p:grpSpPr>
        <p:sp>
          <p:nvSpPr>
            <p:cNvPr id="23" name="Oval 22"/>
            <p:cNvSpPr/>
            <p:nvPr/>
          </p:nvSpPr>
          <p:spPr>
            <a:xfrm>
              <a:off x="2743200" y="447675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24" name="Arc 23"/>
            <p:cNvSpPr/>
            <p:nvPr/>
          </p:nvSpPr>
          <p:spPr>
            <a:xfrm rot="20655098">
              <a:off x="2782888" y="44942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25000"/>
                  </a:schemeClr>
                </a:solidFill>
              </a:endParaRPr>
            </a:p>
          </p:txBody>
        </p:sp>
      </p:grpSp>
      <p:cxnSp>
        <p:nvCxnSpPr>
          <p:cNvPr id="26" name="Straight Connector 25"/>
          <p:cNvCxnSpPr/>
          <p:nvPr/>
        </p:nvCxnSpPr>
        <p:spPr>
          <a:xfrm flipV="1">
            <a:off x="5041900" y="4148138"/>
            <a:ext cx="1371600" cy="533400"/>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4764088" y="1185863"/>
            <a:ext cx="228600" cy="2286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25000"/>
                </a:schemeClr>
              </a:solidFill>
            </a:endParaRPr>
          </a:p>
        </p:txBody>
      </p:sp>
      <p:sp>
        <p:nvSpPr>
          <p:cNvPr id="32779" name="TextBox 34"/>
          <p:cNvSpPr txBox="1">
            <a:spLocks noChangeArrowheads="1"/>
          </p:cNvSpPr>
          <p:nvPr/>
        </p:nvSpPr>
        <p:spPr bwMode="auto">
          <a:xfrm>
            <a:off x="4572000" y="914400"/>
            <a:ext cx="762000"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1300 GPS </a:t>
            </a:r>
          </a:p>
        </p:txBody>
      </p:sp>
      <p:sp>
        <p:nvSpPr>
          <p:cNvPr id="32780" name="TextBox 24"/>
          <p:cNvSpPr txBox="1">
            <a:spLocks noChangeArrowheads="1"/>
          </p:cNvSpPr>
          <p:nvPr/>
        </p:nvSpPr>
        <p:spPr bwMode="auto">
          <a:xfrm>
            <a:off x="4884738" y="3730625"/>
            <a:ext cx="15240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0">
                <a:solidFill>
                  <a:schemeClr val="accent4">
                    <a:lumMod val="25000"/>
                  </a:schemeClr>
                </a:solidFill>
              </a:rPr>
              <a:t>.</a:t>
            </a:r>
          </a:p>
        </p:txBody>
      </p:sp>
      <p:cxnSp>
        <p:nvCxnSpPr>
          <p:cNvPr id="30" name="Straight Arrow Connector 29"/>
          <p:cNvCxnSpPr/>
          <p:nvPr/>
        </p:nvCxnSpPr>
        <p:spPr>
          <a:xfrm rot="5400000" flipH="1" flipV="1">
            <a:off x="5029200" y="4038600"/>
            <a:ext cx="152400" cy="152400"/>
          </a:xfrm>
          <a:prstGeom prst="straightConnector1">
            <a:avLst/>
          </a:prstGeom>
          <a:ln w="1270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782" name="TextBox 36"/>
          <p:cNvSpPr txBox="1">
            <a:spLocks noChangeArrowheads="1"/>
          </p:cNvSpPr>
          <p:nvPr/>
        </p:nvSpPr>
        <p:spPr bwMode="auto">
          <a:xfrm>
            <a:off x="6781800" y="1981200"/>
            <a:ext cx="2133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chemeClr val="accent4">
                    <a:lumMod val="25000"/>
                  </a:schemeClr>
                </a:solidFill>
              </a:rPr>
              <a:t>Set = 067°</a:t>
            </a:r>
          </a:p>
          <a:p>
            <a:pPr eaLnBrk="1" hangingPunct="1">
              <a:spcBef>
                <a:spcPct val="0"/>
              </a:spcBef>
              <a:buFontTx/>
              <a:buNone/>
            </a:pPr>
            <a:endParaRPr lang="en-US" altLang="en-US" sz="1600">
              <a:solidFill>
                <a:schemeClr val="accent4">
                  <a:lumMod val="25000"/>
                </a:schemeClr>
              </a:solidFill>
            </a:endParaRPr>
          </a:p>
          <a:p>
            <a:pPr eaLnBrk="1" hangingPunct="1">
              <a:spcBef>
                <a:spcPct val="0"/>
              </a:spcBef>
              <a:buFontTx/>
              <a:buNone/>
            </a:pPr>
            <a:r>
              <a:rPr lang="en-US" altLang="en-US" sz="1600">
                <a:solidFill>
                  <a:schemeClr val="accent4">
                    <a:lumMod val="25000"/>
                  </a:schemeClr>
                </a:solidFill>
              </a:rPr>
              <a:t>Moved 0.25 nm during 12 min pd.</a:t>
            </a:r>
          </a:p>
          <a:p>
            <a:pPr eaLnBrk="1" hangingPunct="1">
              <a:spcBef>
                <a:spcPct val="0"/>
              </a:spcBef>
              <a:buFontTx/>
              <a:buNone/>
            </a:pPr>
            <a:r>
              <a:rPr lang="en-US" altLang="en-US" sz="1600">
                <a:solidFill>
                  <a:schemeClr val="accent4">
                    <a:lumMod val="25000"/>
                  </a:schemeClr>
                </a:solidFill>
              </a:rPr>
              <a:t>Speed??</a:t>
            </a:r>
          </a:p>
          <a:p>
            <a:pPr eaLnBrk="1" hangingPunct="1">
              <a:spcBef>
                <a:spcPct val="0"/>
              </a:spcBef>
              <a:buFontTx/>
              <a:buNone/>
            </a:pPr>
            <a:endParaRPr lang="en-US" altLang="en-US" sz="1600">
              <a:solidFill>
                <a:schemeClr val="accent4">
                  <a:lumMod val="25000"/>
                </a:schemeClr>
              </a:solidFill>
            </a:endParaRPr>
          </a:p>
          <a:p>
            <a:pPr eaLnBrk="1" hangingPunct="1">
              <a:spcBef>
                <a:spcPct val="0"/>
              </a:spcBef>
              <a:buFontTx/>
              <a:buNone/>
            </a:pPr>
            <a:r>
              <a:rPr lang="en-US" altLang="en-US" sz="1600" i="1">
                <a:solidFill>
                  <a:schemeClr val="accent4">
                    <a:lumMod val="25000"/>
                  </a:schemeClr>
                </a:solidFill>
              </a:rPr>
              <a:t>60D ST</a:t>
            </a:r>
          </a:p>
          <a:p>
            <a:pPr eaLnBrk="1" hangingPunct="1">
              <a:spcBef>
                <a:spcPct val="0"/>
              </a:spcBef>
              <a:buFontTx/>
              <a:buNone/>
            </a:pPr>
            <a:r>
              <a:rPr lang="en-US" altLang="en-US" sz="1600">
                <a:solidFill>
                  <a:schemeClr val="accent4">
                    <a:lumMod val="25000"/>
                  </a:schemeClr>
                </a:solidFill>
              </a:rPr>
              <a:t>60 x 0.25 = 15</a:t>
            </a:r>
          </a:p>
          <a:p>
            <a:pPr eaLnBrk="1" hangingPunct="1">
              <a:spcBef>
                <a:spcPct val="0"/>
              </a:spcBef>
              <a:buFontTx/>
              <a:buNone/>
            </a:pPr>
            <a:r>
              <a:rPr lang="en-US" altLang="en-US" sz="1600">
                <a:solidFill>
                  <a:schemeClr val="accent4">
                    <a:lumMod val="25000"/>
                  </a:schemeClr>
                </a:solidFill>
              </a:rPr>
              <a:t>15/12 = 1.25 kn</a:t>
            </a:r>
          </a:p>
          <a:p>
            <a:pPr eaLnBrk="1" hangingPunct="1">
              <a:spcBef>
                <a:spcPct val="0"/>
              </a:spcBef>
              <a:buFontTx/>
              <a:buNone/>
            </a:pPr>
            <a:endParaRPr lang="en-US" altLang="en-US" sz="1600">
              <a:solidFill>
                <a:schemeClr val="accent4">
                  <a:lumMod val="25000"/>
                </a:schemeClr>
              </a:solidFill>
            </a:endParaRPr>
          </a:p>
          <a:p>
            <a:pPr eaLnBrk="1" hangingPunct="1">
              <a:spcBef>
                <a:spcPct val="0"/>
              </a:spcBef>
              <a:buFontTx/>
              <a:buNone/>
            </a:pPr>
            <a:r>
              <a:rPr lang="en-US" altLang="en-US" sz="1600">
                <a:solidFill>
                  <a:schemeClr val="accent4">
                    <a:lumMod val="25000"/>
                  </a:schemeClr>
                </a:solidFill>
              </a:rPr>
              <a:t>Drift = 1.25 kn</a:t>
            </a:r>
          </a:p>
          <a:p>
            <a:pPr eaLnBrk="1" hangingPunct="1">
              <a:spcBef>
                <a:spcPct val="0"/>
              </a:spcBef>
              <a:buFontTx/>
              <a:buNone/>
            </a:pPr>
            <a:endParaRPr lang="en-US" altLang="en-US" sz="1600">
              <a:solidFill>
                <a:schemeClr val="accent4">
                  <a:lumMod val="25000"/>
                </a:schemeClr>
              </a:solidFill>
            </a:endParaRPr>
          </a:p>
        </p:txBody>
      </p:sp>
      <p:sp>
        <p:nvSpPr>
          <p:cNvPr id="32783" name="TextBox 9"/>
          <p:cNvSpPr txBox="1">
            <a:spLocks noChangeArrowheads="1"/>
          </p:cNvSpPr>
          <p:nvPr/>
        </p:nvSpPr>
        <p:spPr bwMode="auto">
          <a:xfrm rot="5241818">
            <a:off x="4646613" y="2497138"/>
            <a:ext cx="801687" cy="2301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C 190 M</a:t>
            </a:r>
          </a:p>
        </p:txBody>
      </p:sp>
      <p:sp>
        <p:nvSpPr>
          <p:cNvPr id="32784" name="TextBox 10"/>
          <p:cNvSpPr txBox="1">
            <a:spLocks noChangeArrowheads="1"/>
          </p:cNvSpPr>
          <p:nvPr/>
        </p:nvSpPr>
        <p:spPr bwMode="auto">
          <a:xfrm rot="5220193">
            <a:off x="4139407" y="2770981"/>
            <a:ext cx="1379538"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25000"/>
                  </a:schemeClr>
                </a:solidFill>
              </a:rPr>
              <a:t>   S 15.0    </a:t>
            </a:r>
          </a:p>
        </p:txBody>
      </p:sp>
      <p:sp>
        <p:nvSpPr>
          <p:cNvPr id="32785"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CC55349-576F-4FAA-9CB3-45ABA767B5E4}"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30</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AC22EDA-DD65-42AA-8CB9-78117FE74521}"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31</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pic>
        <p:nvPicPr>
          <p:cNvPr id="14342" name="Picture 5" descr="Map1"/>
          <p:cNvPicPr>
            <a:picLocks noChangeAspect="1" noChangeArrowheads="1"/>
          </p:cNvPicPr>
          <p:nvPr/>
        </p:nvPicPr>
        <p:blipFill>
          <a:blip r:embed="rId3"/>
          <a:srcRect/>
          <a:stretch>
            <a:fillRect/>
          </a:stretch>
        </p:blipFill>
        <p:spPr bwMode="auto">
          <a:xfrm>
            <a:off x="0" y="0"/>
            <a:ext cx="9144000" cy="6858000"/>
          </a:xfrm>
          <a:prstGeom prst="rect">
            <a:avLst/>
          </a:prstGeom>
          <a:noFill/>
          <a:ln w="9525">
            <a:solidFill>
              <a:schemeClr val="bg1">
                <a:lumMod val="85000"/>
              </a:schemeClr>
            </a:solidFill>
            <a:miter lim="800000"/>
            <a:headEnd/>
            <a:tailEnd/>
          </a:ln>
        </p:spPr>
      </p:pic>
      <p:sp>
        <p:nvSpPr>
          <p:cNvPr id="7" name="Oval 6"/>
          <p:cNvSpPr/>
          <p:nvPr/>
        </p:nvSpPr>
        <p:spPr>
          <a:xfrm>
            <a:off x="2470150" y="12065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33798" name="TextBox 7"/>
          <p:cNvSpPr txBox="1">
            <a:spLocks noChangeArrowheads="1"/>
          </p:cNvSpPr>
          <p:nvPr/>
        </p:nvSpPr>
        <p:spPr bwMode="auto">
          <a:xfrm>
            <a:off x="2286000" y="990600"/>
            <a:ext cx="920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1300 GPS</a:t>
            </a:r>
          </a:p>
        </p:txBody>
      </p:sp>
      <p:sp>
        <p:nvSpPr>
          <p:cNvPr id="33799" name="TextBox 9"/>
          <p:cNvSpPr txBox="1">
            <a:spLocks noChangeArrowheads="1"/>
          </p:cNvSpPr>
          <p:nvPr/>
        </p:nvSpPr>
        <p:spPr bwMode="auto">
          <a:xfrm rot="5146707">
            <a:off x="2586038" y="3548062"/>
            <a:ext cx="8016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190 M</a:t>
            </a:r>
          </a:p>
        </p:txBody>
      </p:sp>
      <p:sp>
        <p:nvSpPr>
          <p:cNvPr id="33800" name="TextBox 10"/>
          <p:cNvSpPr txBox="1">
            <a:spLocks noChangeArrowheads="1"/>
          </p:cNvSpPr>
          <p:nvPr/>
        </p:nvSpPr>
        <p:spPr bwMode="auto">
          <a:xfrm rot="5083447">
            <a:off x="2026444" y="3532981"/>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D 3.5</a:t>
            </a:r>
          </a:p>
        </p:txBody>
      </p:sp>
      <p:sp>
        <p:nvSpPr>
          <p:cNvPr id="33801" name="Oval 64"/>
          <p:cNvSpPr>
            <a:spLocks noChangeArrowheads="1"/>
          </p:cNvSpPr>
          <p:nvPr/>
        </p:nvSpPr>
        <p:spPr bwMode="auto">
          <a:xfrm>
            <a:off x="3276600" y="5029200"/>
            <a:ext cx="65088" cy="66675"/>
          </a:xfrm>
          <a:prstGeom prst="ellipse">
            <a:avLst/>
          </a:prstGeom>
          <a:solidFill>
            <a:schemeClr val="hlink"/>
          </a:solidFill>
          <a:ln w="50800">
            <a:solidFill>
              <a:schemeClr val="tx2"/>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33802" name="Oval 64"/>
          <p:cNvSpPr>
            <a:spLocks noChangeArrowheads="1"/>
          </p:cNvSpPr>
          <p:nvPr/>
        </p:nvSpPr>
        <p:spPr bwMode="auto">
          <a:xfrm>
            <a:off x="2644775" y="1371600"/>
            <a:ext cx="46038"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33803" name="Oval 64"/>
          <p:cNvSpPr>
            <a:spLocks noChangeArrowheads="1"/>
          </p:cNvSpPr>
          <p:nvPr/>
        </p:nvSpPr>
        <p:spPr bwMode="auto">
          <a:xfrm>
            <a:off x="7707313" y="2844800"/>
            <a:ext cx="46037"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33804" name="Oval 64"/>
          <p:cNvSpPr>
            <a:spLocks noChangeArrowheads="1"/>
          </p:cNvSpPr>
          <p:nvPr/>
        </p:nvSpPr>
        <p:spPr bwMode="auto">
          <a:xfrm>
            <a:off x="2919413" y="4646613"/>
            <a:ext cx="46037" cy="47625"/>
          </a:xfrm>
          <a:prstGeom prst="ellipse">
            <a:avLst/>
          </a:prstGeom>
          <a:solidFill>
            <a:schemeClr val="hlink"/>
          </a:solidFill>
          <a:ln w="50800">
            <a:solidFill>
              <a:schemeClr val="accent4">
                <a:lumMod val="10000"/>
              </a:schemeClr>
            </a:solidFill>
            <a:round/>
            <a:headEnd/>
            <a:tailEnd type="none" w="med" len="lg"/>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accent4">
                  <a:lumMod val="10000"/>
                </a:schemeClr>
              </a:solidFill>
              <a:latin typeface="Times New Roman" panose="02020603050405020304" pitchFamily="18" charset="0"/>
              <a:cs typeface="Times New Roman" panose="02020603050405020304" pitchFamily="18" charset="0"/>
            </a:endParaRPr>
          </a:p>
        </p:txBody>
      </p:sp>
      <p:sp>
        <p:nvSpPr>
          <p:cNvPr id="23" name="Oval 22"/>
          <p:cNvSpPr/>
          <p:nvPr/>
        </p:nvSpPr>
        <p:spPr>
          <a:xfrm>
            <a:off x="7543800" y="266700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grpSp>
        <p:nvGrpSpPr>
          <p:cNvPr id="33806" name="Group 25"/>
          <p:cNvGrpSpPr>
            <a:grpSpLocks/>
          </p:cNvGrpSpPr>
          <p:nvPr/>
        </p:nvGrpSpPr>
        <p:grpSpPr bwMode="auto">
          <a:xfrm>
            <a:off x="2743200" y="4476750"/>
            <a:ext cx="381000" cy="381000"/>
            <a:chOff x="2743200" y="4476750"/>
            <a:chExt cx="381000" cy="381000"/>
          </a:xfrm>
        </p:grpSpPr>
        <p:sp>
          <p:nvSpPr>
            <p:cNvPr id="22" name="Oval 21"/>
            <p:cNvSpPr/>
            <p:nvPr/>
          </p:nvSpPr>
          <p:spPr>
            <a:xfrm>
              <a:off x="2743200" y="4476750"/>
              <a:ext cx="381000" cy="381000"/>
            </a:xfrm>
            <a:prstGeom prst="ellipse">
              <a:avLst/>
            </a:prstGeom>
            <a:noFill/>
            <a:ln w="127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5" name="Arc 24"/>
            <p:cNvSpPr/>
            <p:nvPr/>
          </p:nvSpPr>
          <p:spPr>
            <a:xfrm rot="20484223">
              <a:off x="2782888" y="4481513"/>
              <a:ext cx="336550" cy="304800"/>
            </a:xfrm>
            <a:prstGeom prst="arc">
              <a:avLst>
                <a:gd name="adj1" fmla="val 16545731"/>
                <a:gd name="adj2" fmla="val 419934"/>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grpSp>
      <p:sp>
        <p:nvSpPr>
          <p:cNvPr id="33807" name="TextBox 19"/>
          <p:cNvSpPr txBox="1">
            <a:spLocks noChangeArrowheads="1"/>
          </p:cNvSpPr>
          <p:nvPr/>
        </p:nvSpPr>
        <p:spPr bwMode="auto">
          <a:xfrm rot="-1224977">
            <a:off x="4430713" y="3694113"/>
            <a:ext cx="8016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082 M</a:t>
            </a:r>
          </a:p>
        </p:txBody>
      </p:sp>
      <p:sp>
        <p:nvSpPr>
          <p:cNvPr id="33808" name="TextBox 20"/>
          <p:cNvSpPr txBox="1">
            <a:spLocks noChangeArrowheads="1"/>
          </p:cNvSpPr>
          <p:nvPr/>
        </p:nvSpPr>
        <p:spPr bwMode="auto">
          <a:xfrm rot="938498">
            <a:off x="5499100" y="2068513"/>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C 304 M</a:t>
            </a:r>
          </a:p>
        </p:txBody>
      </p:sp>
      <p:sp>
        <p:nvSpPr>
          <p:cNvPr id="33809" name="TextBox 23"/>
          <p:cNvSpPr txBox="1">
            <a:spLocks noChangeArrowheads="1"/>
          </p:cNvSpPr>
          <p:nvPr/>
        </p:nvSpPr>
        <p:spPr bwMode="auto">
          <a:xfrm rot="964907">
            <a:off x="4887913" y="2243138"/>
            <a:ext cx="1379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S 15.0     D 4.9</a:t>
            </a:r>
          </a:p>
        </p:txBody>
      </p:sp>
      <p:sp>
        <p:nvSpPr>
          <p:cNvPr id="33810" name="TextBox 25"/>
          <p:cNvSpPr txBox="1">
            <a:spLocks noChangeArrowheads="1"/>
          </p:cNvSpPr>
          <p:nvPr/>
        </p:nvSpPr>
        <p:spPr bwMode="auto">
          <a:xfrm rot="-1240776">
            <a:off x="4267200" y="3930650"/>
            <a:ext cx="1379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S 15.0     D 4.8</a:t>
            </a:r>
          </a:p>
        </p:txBody>
      </p:sp>
      <p:sp>
        <p:nvSpPr>
          <p:cNvPr id="27" name="Arc 26"/>
          <p:cNvSpPr/>
          <p:nvPr/>
        </p:nvSpPr>
        <p:spPr>
          <a:xfrm rot="14365560">
            <a:off x="7510463" y="2854325"/>
            <a:ext cx="195262" cy="115888"/>
          </a:xfrm>
          <a:prstGeom prst="arc">
            <a:avLst>
              <a:gd name="adj1" fmla="val 16200000"/>
              <a:gd name="adj2" fmla="val 21471265"/>
            </a:avLst>
          </a:prstGeom>
          <a:ln w="28575">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33812" name="TextBox 27"/>
          <p:cNvSpPr txBox="1">
            <a:spLocks noChangeArrowheads="1"/>
          </p:cNvSpPr>
          <p:nvPr/>
        </p:nvSpPr>
        <p:spPr bwMode="auto">
          <a:xfrm rot="1425377">
            <a:off x="2241550" y="4214813"/>
            <a:ext cx="555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1314 </a:t>
            </a:r>
          </a:p>
        </p:txBody>
      </p:sp>
      <p:sp>
        <p:nvSpPr>
          <p:cNvPr id="33813" name="TextBox 29"/>
          <p:cNvSpPr txBox="1">
            <a:spLocks noChangeArrowheads="1"/>
          </p:cNvSpPr>
          <p:nvPr/>
        </p:nvSpPr>
        <p:spPr bwMode="auto">
          <a:xfrm rot="-1261340">
            <a:off x="7872413" y="2528888"/>
            <a:ext cx="55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a:solidFill>
                  <a:schemeClr val="accent4">
                    <a:lumMod val="10000"/>
                  </a:schemeClr>
                </a:solidFill>
              </a:rPr>
              <a:t>1333 </a:t>
            </a:r>
          </a:p>
        </p:txBody>
      </p:sp>
      <p:sp>
        <p:nvSpPr>
          <p:cNvPr id="33814" name="TextBox 31"/>
          <p:cNvSpPr txBox="1">
            <a:spLocks noChangeArrowheads="1"/>
          </p:cNvSpPr>
          <p:nvPr/>
        </p:nvSpPr>
        <p:spPr bwMode="auto">
          <a:xfrm rot="-1261340">
            <a:off x="2851150" y="1233488"/>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0" dirty="0">
                <a:solidFill>
                  <a:schemeClr val="accent4">
                    <a:lumMod val="10000"/>
                  </a:schemeClr>
                </a:solidFill>
              </a:rPr>
              <a:t>1353 </a:t>
            </a:r>
          </a:p>
        </p:txBody>
      </p:sp>
      <p:sp>
        <p:nvSpPr>
          <p:cNvPr id="26" name="TextBox 25"/>
          <p:cNvSpPr txBox="1"/>
          <p:nvPr/>
        </p:nvSpPr>
        <p:spPr>
          <a:xfrm>
            <a:off x="609600" y="5724525"/>
            <a:ext cx="7772400" cy="523875"/>
          </a:xfrm>
          <a:prstGeom prst="rect">
            <a:avLst/>
          </a:prstGeom>
          <a:solidFill>
            <a:schemeClr val="accent6">
              <a:lumMod val="20000"/>
              <a:lumOff val="80000"/>
            </a:schemeClr>
          </a:solidFill>
        </p:spPr>
        <p:txBody>
          <a:bodyPr>
            <a:spAutoFit/>
          </a:bodyPr>
          <a:lstStyle/>
          <a:p>
            <a:pPr algn="ctr">
              <a:defRPr/>
            </a:pPr>
            <a:r>
              <a:rPr lang="en-US" sz="2800" dirty="0">
                <a:solidFill>
                  <a:schemeClr val="accent4">
                    <a:lumMod val="10000"/>
                  </a:schemeClr>
                </a:solidFill>
                <a:latin typeface="Arial" pitchFamily="34" charset="0"/>
                <a:cs typeface="Arial" pitchFamily="34" charset="0"/>
              </a:rPr>
              <a:t>How will that current affect the remaining legs?</a:t>
            </a:r>
          </a:p>
        </p:txBody>
      </p:sp>
      <p:cxnSp>
        <p:nvCxnSpPr>
          <p:cNvPr id="28" name="Straight Arrow Connector 27"/>
          <p:cNvCxnSpPr/>
          <p:nvPr/>
        </p:nvCxnSpPr>
        <p:spPr>
          <a:xfrm rot="5400000" flipH="1" flipV="1">
            <a:off x="2909888" y="407035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648200" y="32766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4038600" y="19812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962400" y="40386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962400" y="28956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6172200" y="25908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953000" y="24384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flipH="1" flipV="1">
            <a:off x="5257800" y="3505200"/>
            <a:ext cx="152400" cy="152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8"/>
          <p:cNvSpPr>
            <a:spLocks noGrp="1" noChangeArrowheads="1"/>
          </p:cNvSpPr>
          <p:nvPr>
            <p:ph type="title"/>
          </p:nvPr>
        </p:nvSpPr>
        <p:spPr>
          <a:xfrm>
            <a:off x="152400" y="3760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Tidal Current </a:t>
            </a:r>
          </a:p>
        </p:txBody>
      </p:sp>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8850E6A-4683-4C7D-88BE-2CD4C688752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32</a:t>
            </a:fld>
            <a:endParaRPr lang="en-US" altLang="en-US" sz="1000">
              <a:latin typeface="Comic Sans MS" panose="030F0702030302020204" pitchFamily="66" charset="0"/>
              <a:cs typeface="Times New Roman" panose="02020603050405020304" pitchFamily="18" charset="0"/>
            </a:endParaRPr>
          </a:p>
        </p:txBody>
      </p:sp>
      <p:sp>
        <p:nvSpPr>
          <p:cNvPr id="52228" name="Rectangle 1029"/>
          <p:cNvSpPr>
            <a:spLocks noGrp="1" noChangeArrowheads="1"/>
          </p:cNvSpPr>
          <p:nvPr>
            <p:ph idx="4294967295"/>
          </p:nvPr>
        </p:nvSpPr>
        <p:spPr>
          <a:xfrm>
            <a:off x="457200" y="1643062"/>
            <a:ext cx="8229600" cy="4602163"/>
          </a:xfrm>
        </p:spPr>
        <p:txBody>
          <a:bodyPr/>
          <a:lstStyle/>
          <a:p>
            <a:pPr eaLnBrk="1" hangingPunct="1">
              <a:lnSpc>
                <a:spcPct val="90000"/>
              </a:lnSpc>
              <a:spcAft>
                <a:spcPct val="30000"/>
              </a:spcAft>
            </a:pPr>
            <a:r>
              <a:rPr lang="en-US" altLang="en-US" b="0" dirty="0" smtClean="0">
                <a:solidFill>
                  <a:schemeClr val="accent4">
                    <a:lumMod val="10000"/>
                  </a:schemeClr>
                </a:solidFill>
              </a:rPr>
              <a:t>Flood:  Flow from seaward</a:t>
            </a:r>
          </a:p>
          <a:p>
            <a:pPr eaLnBrk="1" hangingPunct="1">
              <a:lnSpc>
                <a:spcPct val="90000"/>
              </a:lnSpc>
              <a:spcAft>
                <a:spcPct val="30000"/>
              </a:spcAft>
            </a:pPr>
            <a:r>
              <a:rPr lang="en-US" altLang="en-US" b="0" dirty="0" smtClean="0">
                <a:solidFill>
                  <a:schemeClr val="accent4">
                    <a:lumMod val="10000"/>
                  </a:schemeClr>
                </a:solidFill>
              </a:rPr>
              <a:t>Ebb:  Flow toward seaward</a:t>
            </a:r>
          </a:p>
          <a:p>
            <a:pPr eaLnBrk="1" hangingPunct="1">
              <a:lnSpc>
                <a:spcPct val="90000"/>
              </a:lnSpc>
              <a:spcAft>
                <a:spcPct val="30000"/>
              </a:spcAft>
            </a:pPr>
            <a:r>
              <a:rPr lang="en-US" altLang="en-US" b="0" dirty="0" smtClean="0">
                <a:solidFill>
                  <a:schemeClr val="accent4">
                    <a:lumMod val="10000"/>
                  </a:schemeClr>
                </a:solidFill>
              </a:rPr>
              <a:t>Slack:  Period of minimum / no current</a:t>
            </a:r>
          </a:p>
          <a:p>
            <a:pPr lvl="1" eaLnBrk="1" hangingPunct="1">
              <a:lnSpc>
                <a:spcPct val="90000"/>
              </a:lnSpc>
              <a:spcAft>
                <a:spcPct val="30000"/>
              </a:spcAft>
            </a:pPr>
            <a:r>
              <a:rPr lang="en-US" altLang="en-US" dirty="0" smtClean="0">
                <a:solidFill>
                  <a:schemeClr val="accent4">
                    <a:lumMod val="10000"/>
                  </a:schemeClr>
                </a:solidFill>
              </a:rPr>
              <a:t>On tables as “Minimum before Flood (or Ebb)”</a:t>
            </a:r>
          </a:p>
          <a:p>
            <a:pPr eaLnBrk="1" hangingPunct="1">
              <a:lnSpc>
                <a:spcPct val="90000"/>
              </a:lnSpc>
              <a:spcAft>
                <a:spcPct val="30000"/>
              </a:spcAft>
            </a:pPr>
            <a:r>
              <a:rPr lang="en-US" altLang="en-US" b="0" dirty="0" smtClean="0">
                <a:solidFill>
                  <a:schemeClr val="accent4">
                    <a:lumMod val="10000"/>
                  </a:schemeClr>
                </a:solidFill>
              </a:rPr>
              <a:t>Flood &amp; ebb designations sometimes </a:t>
            </a:r>
            <a:br>
              <a:rPr lang="en-US" altLang="en-US" b="0" dirty="0" smtClean="0">
                <a:solidFill>
                  <a:schemeClr val="accent4">
                    <a:lumMod val="10000"/>
                  </a:schemeClr>
                </a:solidFill>
              </a:rPr>
            </a:br>
            <a:r>
              <a:rPr lang="en-US" altLang="en-US" b="0" dirty="0" smtClean="0">
                <a:solidFill>
                  <a:schemeClr val="accent4">
                    <a:lumMod val="10000"/>
                  </a:schemeClr>
                </a:solidFill>
              </a:rPr>
              <a:t>arbitrary in canals, between islands, etc.</a:t>
            </a:r>
          </a:p>
          <a:p>
            <a:pPr eaLnBrk="1" hangingPunct="1">
              <a:lnSpc>
                <a:spcPct val="90000"/>
              </a:lnSpc>
              <a:spcAft>
                <a:spcPct val="30000"/>
              </a:spcAft>
            </a:pPr>
            <a:r>
              <a:rPr lang="en-US" altLang="en-US" b="0" dirty="0" smtClean="0">
                <a:solidFill>
                  <a:schemeClr val="accent4">
                    <a:lumMod val="10000"/>
                  </a:schemeClr>
                </a:solidFill>
              </a:rPr>
              <a:t>Time of slack water usually NOT same as time of high or low tide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34EE8B9-335E-4948-BF48-F0FE21D24AD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33</a:t>
            </a:fld>
            <a:endParaRPr lang="en-US" altLang="en-US" sz="1000">
              <a:latin typeface="Comic Sans MS" panose="030F0702030302020204" pitchFamily="66" charset="0"/>
              <a:cs typeface="Times New Roman" panose="02020603050405020304" pitchFamily="18" charset="0"/>
            </a:endParaRPr>
          </a:p>
        </p:txBody>
      </p:sp>
      <p:sp>
        <p:nvSpPr>
          <p:cNvPr id="46083" name="TextBox 8"/>
          <p:cNvSpPr txBox="1">
            <a:spLocks noChangeArrowheads="1"/>
          </p:cNvSpPr>
          <p:nvPr/>
        </p:nvSpPr>
        <p:spPr bwMode="auto">
          <a:xfrm>
            <a:off x="1371600" y="2362200"/>
            <a:ext cx="7239000" cy="830263"/>
          </a:xfrm>
          <a:prstGeom prst="rect">
            <a:avLst/>
          </a:prstGeom>
          <a:noFill/>
          <a:ln w="9525">
            <a:noFill/>
            <a:miter lim="800000"/>
            <a:headEnd/>
            <a:tailEnd/>
          </a:ln>
        </p:spPr>
        <p:txBody>
          <a:bodyPr>
            <a:spAutoFit/>
          </a:bodyPr>
          <a:lstStyle/>
          <a:p>
            <a:pPr algn="ctr">
              <a:defRPr/>
            </a:pPr>
            <a:r>
              <a:rPr lang="en-US" sz="4800" b="1" dirty="0">
                <a:solidFill>
                  <a:schemeClr val="accent4">
                    <a:lumMod val="10000"/>
                  </a:schemeClr>
                </a:solidFill>
                <a:latin typeface="Arial" charset="0"/>
                <a:cs typeface="Arial" charset="0"/>
              </a:rPr>
              <a:t>Viewing Current Tables </a:t>
            </a: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ictur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cs typeface="Times New Roman" panose="02020603050405020304" pitchFamily="18" charset="0"/>
            </a:endParaRPr>
          </a:p>
        </p:txBody>
      </p:sp>
      <p:sp>
        <p:nvSpPr>
          <p:cNvPr id="8" name="Oval 7"/>
          <p:cNvSpPr/>
          <p:nvPr/>
        </p:nvSpPr>
        <p:spPr>
          <a:xfrm>
            <a:off x="0" y="44196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
        <p:nvSpPr>
          <p:cNvPr id="368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ED0F724-FF92-46C7-AC92-2959F8229364}"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34</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Pictur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cs typeface="Times New Roman" panose="02020603050405020304" pitchFamily="18" charset="0"/>
            </a:endParaRPr>
          </a:p>
        </p:txBody>
      </p:sp>
      <p:sp>
        <p:nvSpPr>
          <p:cNvPr id="7" name="Oval 6"/>
          <p:cNvSpPr/>
          <p:nvPr/>
        </p:nvSpPr>
        <p:spPr>
          <a:xfrm>
            <a:off x="1676400" y="23622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3789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11AF404-D6C1-4772-B735-8F3CCCCFB90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35</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Pictur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cs typeface="Times New Roman" panose="02020603050405020304" pitchFamily="18" charset="0"/>
            </a:endParaRPr>
          </a:p>
        </p:txBody>
      </p:sp>
      <p:grpSp>
        <p:nvGrpSpPr>
          <p:cNvPr id="2" name="Group 6"/>
          <p:cNvGrpSpPr>
            <a:grpSpLocks/>
          </p:cNvGrpSpPr>
          <p:nvPr/>
        </p:nvGrpSpPr>
        <p:grpSpPr bwMode="auto">
          <a:xfrm>
            <a:off x="5181600" y="3124200"/>
            <a:ext cx="3657600" cy="2135188"/>
            <a:chOff x="2590800" y="2971800"/>
            <a:chExt cx="3657600" cy="2134394"/>
          </a:xfrm>
        </p:grpSpPr>
        <p:cxnSp>
          <p:nvCxnSpPr>
            <p:cNvPr id="5" name="Straight Arrow Connector 4"/>
            <p:cNvCxnSpPr/>
            <p:nvPr/>
          </p:nvCxnSpPr>
          <p:spPr>
            <a:xfrm rot="5400000">
              <a:off x="3276913" y="4266718"/>
              <a:ext cx="1675777"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17" name="TextBox 5"/>
            <p:cNvSpPr txBox="1">
              <a:spLocks noChangeArrowheads="1"/>
            </p:cNvSpPr>
            <p:nvPr/>
          </p:nvSpPr>
          <p:spPr bwMode="auto">
            <a:xfrm>
              <a:off x="2590800" y="2971800"/>
              <a:ext cx="3657600" cy="369750"/>
            </a:xfrm>
            <a:prstGeom prst="rect">
              <a:avLst/>
            </a:prstGeom>
            <a:noFill/>
            <a:ln w="9525">
              <a:noFill/>
              <a:miter lim="800000"/>
              <a:headEnd/>
              <a:tailEnd/>
            </a:ln>
          </p:spPr>
          <p:txBody>
            <a:bodyPr>
              <a:spAutoFit/>
            </a:bodyPr>
            <a:lstStyle/>
            <a:p>
              <a:pPr>
                <a:defRPr/>
              </a:pPr>
              <a:r>
                <a:rPr lang="en-US" dirty="0">
                  <a:solidFill>
                    <a:schemeClr val="accent4">
                      <a:lumMod val="10000"/>
                    </a:schemeClr>
                  </a:solidFill>
                  <a:latin typeface="Arial" charset="0"/>
                  <a:cs typeface="Arial" charset="0"/>
                </a:rPr>
                <a:t>Scroll down to </a:t>
              </a:r>
              <a:r>
                <a:rPr lang="en-US" dirty="0" err="1">
                  <a:solidFill>
                    <a:schemeClr val="accent4">
                      <a:lumMod val="10000"/>
                    </a:schemeClr>
                  </a:solidFill>
                  <a:latin typeface="Arial" charset="0"/>
                  <a:cs typeface="Arial" charset="0"/>
                </a:rPr>
                <a:t>Penikese</a:t>
              </a:r>
              <a:r>
                <a:rPr lang="en-US" dirty="0">
                  <a:solidFill>
                    <a:schemeClr val="accent4">
                      <a:lumMod val="10000"/>
                    </a:schemeClr>
                  </a:solidFill>
                  <a:latin typeface="Arial" charset="0"/>
                  <a:cs typeface="Arial" charset="0"/>
                </a:rPr>
                <a:t> Island</a:t>
              </a:r>
            </a:p>
          </p:txBody>
        </p:sp>
      </p:grpSp>
      <p:sp>
        <p:nvSpPr>
          <p:cNvPr id="7" name="Oval 6"/>
          <p:cNvSpPr/>
          <p:nvPr/>
        </p:nvSpPr>
        <p:spPr>
          <a:xfrm>
            <a:off x="838200" y="2743200"/>
            <a:ext cx="3200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85800" y="4495800"/>
            <a:ext cx="3200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p:nvPr/>
        </p:nvCxnSpPr>
        <p:spPr>
          <a:xfrm rot="10800000" flipV="1">
            <a:off x="3657600" y="3276600"/>
            <a:ext cx="1512888" cy="12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92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9BB046D-9586-4088-8234-37DCD51E436A}"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36</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Pictur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28600" y="2286000"/>
            <a:ext cx="3276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9940" name="Group 6"/>
          <p:cNvGrpSpPr>
            <a:grpSpLocks/>
          </p:cNvGrpSpPr>
          <p:nvPr/>
        </p:nvGrpSpPr>
        <p:grpSpPr bwMode="auto">
          <a:xfrm>
            <a:off x="5486400" y="4038600"/>
            <a:ext cx="3352800" cy="2135188"/>
            <a:chOff x="2895600" y="2971800"/>
            <a:chExt cx="3352800" cy="2134394"/>
          </a:xfrm>
        </p:grpSpPr>
        <p:cxnSp>
          <p:nvCxnSpPr>
            <p:cNvPr id="7" name="Straight Arrow Connector 6"/>
            <p:cNvCxnSpPr/>
            <p:nvPr/>
          </p:nvCxnSpPr>
          <p:spPr>
            <a:xfrm rot="5400000">
              <a:off x="3276913" y="4266718"/>
              <a:ext cx="1675777"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43" name="TextBox 5"/>
            <p:cNvSpPr txBox="1">
              <a:spLocks noChangeArrowheads="1"/>
            </p:cNvSpPr>
            <p:nvPr/>
          </p:nvSpPr>
          <p:spPr bwMode="auto">
            <a:xfrm>
              <a:off x="2895600" y="2971800"/>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Scroll down to February</a:t>
              </a:r>
            </a:p>
          </p:txBody>
        </p:sp>
      </p:grpSp>
      <p:sp>
        <p:nvSpPr>
          <p:cNvPr id="39941"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6B4DE8F-164E-4D6F-A5BD-D2B646CC58D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37</a:t>
            </a:fld>
            <a:endParaRPr lang="en-US" altLang="en-US" sz="1000">
              <a:latin typeface="Comic Sans MS" panose="030F0702030302020204" pitchFamily="66"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B7A56D3-3E34-403D-80DB-DC55D20C4221}"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38</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4800" y="3352800"/>
            <a:ext cx="64770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 name="Oval 4"/>
          <p:cNvSpPr/>
          <p:nvPr/>
        </p:nvSpPr>
        <p:spPr>
          <a:xfrm>
            <a:off x="3019425" y="3570288"/>
            <a:ext cx="590550" cy="315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Grp="1" noChangeArrowheads="1"/>
          </p:cNvSpPr>
          <p:nvPr>
            <p:ph type="title"/>
          </p:nvPr>
        </p:nvSpPr>
        <p:spPr>
          <a:xfrm>
            <a:off x="14844" y="1619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a:solidFill>
                  <a:schemeClr val="tx2"/>
                </a:solidFill>
                <a:cs typeface="Tahoma" panose="020B0604030504040204" pitchFamily="34" charset="0"/>
              </a:rPr>
              <a:t>Keeping Track &amp; Double Checking</a:t>
            </a:r>
          </a:p>
        </p:txBody>
      </p:sp>
      <p:sp>
        <p:nvSpPr>
          <p:cNvPr id="419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B880C38-492F-42EA-8380-83F026F10E0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39</a:t>
            </a:fld>
            <a:endParaRPr lang="en-US" altLang="en-US" sz="1000">
              <a:latin typeface="Comic Sans MS" panose="030F0702030302020204" pitchFamily="66" charset="0"/>
              <a:cs typeface="Times New Roman" panose="02020603050405020304" pitchFamily="18" charset="0"/>
            </a:endParaRPr>
          </a:p>
        </p:txBody>
      </p:sp>
      <p:sp>
        <p:nvSpPr>
          <p:cNvPr id="43012" name="Rectangle 9"/>
          <p:cNvSpPr>
            <a:spLocks noGrp="1" noChangeArrowheads="1"/>
          </p:cNvSpPr>
          <p:nvPr>
            <p:ph idx="4294967295"/>
          </p:nvPr>
        </p:nvSpPr>
        <p:spPr>
          <a:xfrm>
            <a:off x="304800" y="1524000"/>
            <a:ext cx="8229600" cy="4602163"/>
          </a:xfrm>
        </p:spPr>
        <p:txBody>
          <a:bodyPr/>
          <a:lstStyle/>
          <a:p>
            <a:pPr eaLnBrk="1" hangingPunct="1">
              <a:defRPr/>
            </a:pPr>
            <a:r>
              <a:rPr lang="en-US" b="0" dirty="0" smtClean="0">
                <a:latin typeface="Arial" charset="0"/>
                <a:cs typeface="Arial" charset="0"/>
              </a:rPr>
              <a:t>Set and drift can be estimated:</a:t>
            </a:r>
          </a:p>
          <a:p>
            <a:pPr lvl="1" eaLnBrk="1" hangingPunct="1">
              <a:defRPr/>
            </a:pPr>
            <a:r>
              <a:rPr lang="en-US" dirty="0" smtClean="0">
                <a:latin typeface="Arial" charset="0"/>
                <a:cs typeface="Arial" charset="0"/>
              </a:rPr>
              <a:t>Observation of water flow around </a:t>
            </a:r>
            <a:br>
              <a:rPr lang="en-US" dirty="0" smtClean="0">
                <a:latin typeface="Arial" charset="0"/>
                <a:cs typeface="Arial" charset="0"/>
              </a:rPr>
            </a:br>
            <a:r>
              <a:rPr lang="en-US" dirty="0" smtClean="0">
                <a:latin typeface="Arial" charset="0"/>
                <a:cs typeface="Arial" charset="0"/>
              </a:rPr>
              <a:t>stationary objects</a:t>
            </a:r>
          </a:p>
          <a:p>
            <a:pPr lvl="1" eaLnBrk="1" hangingPunct="1">
              <a:defRPr/>
            </a:pPr>
            <a:r>
              <a:rPr lang="en-US" dirty="0" smtClean="0">
                <a:latin typeface="Arial" charset="0"/>
                <a:cs typeface="Arial" charset="0"/>
              </a:rPr>
              <a:t>Boat’s SOG and wake</a:t>
            </a:r>
          </a:p>
          <a:p>
            <a:pPr lvl="1" eaLnBrk="1" hangingPunct="1">
              <a:defRPr/>
            </a:pPr>
            <a:r>
              <a:rPr lang="en-US" dirty="0" smtClean="0">
                <a:latin typeface="Arial" charset="0"/>
                <a:cs typeface="Arial" charset="0"/>
              </a:rPr>
              <a:t>Calculated as-you-go using DR &amp; fix</a:t>
            </a:r>
          </a:p>
          <a:p>
            <a:pPr lvl="1" eaLnBrk="1" hangingPunct="1">
              <a:defRPr/>
            </a:pPr>
            <a:r>
              <a:rPr lang="en-US" dirty="0" smtClean="0">
                <a:latin typeface="Arial" charset="0"/>
                <a:cs typeface="Arial" charset="0"/>
              </a:rPr>
              <a:t>Coast Pilot also provides useful data and information on currents</a:t>
            </a:r>
          </a:p>
          <a:p>
            <a:pPr eaLnBrk="1" hangingPunct="1">
              <a:defRPr/>
            </a:pPr>
            <a:r>
              <a:rPr lang="en-US" b="0" dirty="0" smtClean="0">
                <a:latin typeface="Arial" charset="0"/>
                <a:cs typeface="Arial" charset="0"/>
              </a:rPr>
              <a:t>Remember, current is seldom constant across a body of water</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a:xfrm>
            <a:off x="30678" y="1619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600" b="0" dirty="0">
                <a:solidFill>
                  <a:schemeClr val="tx2"/>
                </a:solidFill>
                <a:cs typeface="Tahoma" panose="020B0604030504040204" pitchFamily="34" charset="0"/>
              </a:rPr>
              <a:t>Information Sources</a:t>
            </a:r>
          </a:p>
        </p:txBody>
      </p:sp>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536801F-C7AD-4538-A126-E9B2045622F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a:t>
            </a:fld>
            <a:endParaRPr lang="en-US" altLang="en-US" sz="1000">
              <a:latin typeface="Comic Sans MS" panose="030F0702030302020204" pitchFamily="66" charset="0"/>
              <a:cs typeface="Times New Roman" panose="02020603050405020304" pitchFamily="18" charset="0"/>
            </a:endParaRPr>
          </a:p>
        </p:txBody>
      </p:sp>
      <p:sp>
        <p:nvSpPr>
          <p:cNvPr id="11268" name="Rectangle 7"/>
          <p:cNvSpPr>
            <a:spLocks noGrp="1" noChangeArrowheads="1"/>
          </p:cNvSpPr>
          <p:nvPr>
            <p:ph idx="4294967295"/>
          </p:nvPr>
        </p:nvSpPr>
        <p:spPr>
          <a:xfrm>
            <a:off x="457200" y="1575614"/>
            <a:ext cx="8229600" cy="4602163"/>
          </a:xfrm>
        </p:spPr>
        <p:txBody>
          <a:bodyPr/>
          <a:lstStyle/>
          <a:p>
            <a:pPr eaLnBrk="1" hangingPunct="1">
              <a:defRPr/>
            </a:pPr>
            <a:r>
              <a:rPr lang="en-US" b="0" dirty="0" smtClean="0">
                <a:latin typeface="Arial" charset="0"/>
                <a:cs typeface="Arial" charset="0"/>
              </a:rPr>
              <a:t>Tide and Tidal Current Tables:</a:t>
            </a:r>
          </a:p>
          <a:p>
            <a:pPr lvl="1" eaLnBrk="1" hangingPunct="1">
              <a:defRPr/>
            </a:pPr>
            <a:r>
              <a:rPr lang="en-US" dirty="0" smtClean="0">
                <a:latin typeface="Arial" charset="0"/>
                <a:cs typeface="Arial" charset="0"/>
              </a:rPr>
              <a:t>Formerly NOAA publications</a:t>
            </a:r>
          </a:p>
          <a:p>
            <a:pPr lvl="1" eaLnBrk="1" hangingPunct="1">
              <a:defRPr/>
            </a:pPr>
            <a:r>
              <a:rPr lang="en-US" dirty="0" smtClean="0">
                <a:latin typeface="Arial" charset="0"/>
                <a:cs typeface="Arial" charset="0"/>
              </a:rPr>
              <a:t>Now private, specialty publications</a:t>
            </a:r>
          </a:p>
          <a:p>
            <a:pPr eaLnBrk="1" hangingPunct="1">
              <a:defRPr/>
            </a:pPr>
            <a:r>
              <a:rPr lang="en-US" b="0" dirty="0" smtClean="0">
                <a:latin typeface="Arial" charset="0"/>
                <a:cs typeface="Arial" charset="0"/>
              </a:rPr>
              <a:t>Newspapers &amp; local publications</a:t>
            </a:r>
          </a:p>
          <a:p>
            <a:pPr eaLnBrk="1" hangingPunct="1">
              <a:defRPr/>
            </a:pPr>
            <a:r>
              <a:rPr lang="en-US" b="0" dirty="0" smtClean="0">
                <a:latin typeface="Arial" charset="0"/>
                <a:cs typeface="Arial" charset="0"/>
              </a:rPr>
              <a:t>Television &amp; radio weather</a:t>
            </a:r>
          </a:p>
          <a:p>
            <a:pPr eaLnBrk="1" hangingPunct="1">
              <a:defRPr/>
            </a:pPr>
            <a:r>
              <a:rPr lang="en-US" b="0" dirty="0" smtClean="0">
                <a:latin typeface="Arial" charset="0"/>
                <a:cs typeface="Arial" charset="0"/>
              </a:rPr>
              <a:t>Online</a:t>
            </a:r>
          </a:p>
          <a:p>
            <a:pPr eaLnBrk="1" hangingPunct="1">
              <a:defRPr/>
            </a:pPr>
            <a:r>
              <a:rPr lang="en-US" b="0" dirty="0" smtClean="0">
                <a:latin typeface="Arial" charset="0"/>
                <a:cs typeface="Arial" charset="0"/>
              </a:rPr>
              <a:t>GPS units</a:t>
            </a:r>
          </a:p>
          <a:p>
            <a:pPr eaLnBrk="1" hangingPunct="1">
              <a:defRPr/>
            </a:pPr>
            <a:r>
              <a:rPr lang="en-US" b="0" dirty="0" smtClean="0">
                <a:latin typeface="Arial" charset="0"/>
                <a:cs typeface="Arial" charset="0"/>
              </a:rPr>
              <a:t>Computer programs</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4" descr="Picture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525462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2"/>
          <p:cNvSpPr>
            <a:spLocks noGrp="1" noChangeArrowheads="1"/>
          </p:cNvSpPr>
          <p:nvPr>
            <p:ph type="title"/>
          </p:nvPr>
        </p:nvSpPr>
        <p:spPr>
          <a:xfrm>
            <a:off x="92199" y="638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Wind and Waves</a:t>
            </a:r>
          </a:p>
        </p:txBody>
      </p:sp>
      <p:sp>
        <p:nvSpPr>
          <p:cNvPr id="43014"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6443F6D-B7D8-4BDE-95F8-0D29099D2572}"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40</a:t>
            </a:fld>
            <a:endParaRPr lang="en-US" altLang="en-US" sz="1000">
              <a:latin typeface="Comic Sans MS" panose="030F0702030302020204" pitchFamily="66" charset="0"/>
              <a:cs typeface="Times New Roman" panose="02020603050405020304" pitchFamily="18" charset="0"/>
            </a:endParaRPr>
          </a:p>
        </p:txBody>
      </p:sp>
      <p:sp>
        <p:nvSpPr>
          <p:cNvPr id="54274" name="Rectangle 2"/>
          <p:cNvSpPr>
            <a:spLocks noGrp="1" noChangeArrowheads="1"/>
          </p:cNvSpPr>
          <p:nvPr>
            <p:ph idx="4294967295"/>
          </p:nvPr>
        </p:nvSpPr>
        <p:spPr>
          <a:xfrm>
            <a:off x="712787" y="1565275"/>
            <a:ext cx="7486650" cy="2092325"/>
          </a:xfrm>
        </p:spPr>
        <p:txBody>
          <a:bodyPr lIns="92075" tIns="46038" rIns="92075" bIns="46038"/>
          <a:lstStyle/>
          <a:p>
            <a:pPr>
              <a:defRPr/>
            </a:pPr>
            <a:r>
              <a:rPr lang="en-US" b="0" dirty="0" smtClean="0">
                <a:latin typeface="Arial" charset="0"/>
                <a:cs typeface="Arial" charset="0"/>
              </a:rPr>
              <a:t>Wave height depends on</a:t>
            </a:r>
          </a:p>
          <a:p>
            <a:pPr lvl="1">
              <a:defRPr/>
            </a:pPr>
            <a:r>
              <a:rPr lang="en-US" dirty="0" smtClean="0">
                <a:latin typeface="Arial" charset="0"/>
                <a:cs typeface="Arial" charset="0"/>
              </a:rPr>
              <a:t>Wind strength</a:t>
            </a:r>
          </a:p>
          <a:p>
            <a:pPr lvl="1">
              <a:defRPr/>
            </a:pPr>
            <a:r>
              <a:rPr lang="en-US" dirty="0" smtClean="0">
                <a:latin typeface="Arial" charset="0"/>
                <a:cs typeface="Arial" charset="0"/>
              </a:rPr>
              <a:t>Wind duration</a:t>
            </a:r>
          </a:p>
          <a:p>
            <a:pPr lvl="1">
              <a:defRPr/>
            </a:pPr>
            <a:r>
              <a:rPr lang="en-US" dirty="0" smtClean="0">
                <a:latin typeface="Arial" charset="0"/>
                <a:cs typeface="Arial" charset="0"/>
              </a:rPr>
              <a:t>Fetch (distance)</a:t>
            </a:r>
          </a:p>
        </p:txBody>
      </p:sp>
      <p:grpSp>
        <p:nvGrpSpPr>
          <p:cNvPr id="43012" name="Group 16"/>
          <p:cNvGrpSpPr>
            <a:grpSpLocks/>
          </p:cNvGrpSpPr>
          <p:nvPr/>
        </p:nvGrpSpPr>
        <p:grpSpPr bwMode="auto">
          <a:xfrm>
            <a:off x="990600" y="2819400"/>
            <a:ext cx="7077075" cy="3189288"/>
            <a:chOff x="990600" y="3352800"/>
            <a:chExt cx="7077075" cy="3189288"/>
          </a:xfrm>
        </p:grpSpPr>
        <p:sp>
          <p:nvSpPr>
            <p:cNvPr id="43015" name="Rectangle 10"/>
            <p:cNvSpPr>
              <a:spLocks noChangeArrowheads="1"/>
            </p:cNvSpPr>
            <p:nvPr/>
          </p:nvSpPr>
          <p:spPr bwMode="auto">
            <a:xfrm>
              <a:off x="990600" y="6172200"/>
              <a:ext cx="925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Toledo</a:t>
              </a:r>
            </a:p>
          </p:txBody>
        </p:sp>
        <p:sp>
          <p:nvSpPr>
            <p:cNvPr id="43016" name="AutoShape 4"/>
            <p:cNvSpPr>
              <a:spLocks noChangeArrowheads="1"/>
            </p:cNvSpPr>
            <p:nvPr/>
          </p:nvSpPr>
          <p:spPr bwMode="auto">
            <a:xfrm>
              <a:off x="5029200" y="3352800"/>
              <a:ext cx="215900" cy="596900"/>
            </a:xfrm>
            <a:prstGeom prst="downArrow">
              <a:avLst>
                <a:gd name="adj1" fmla="val 50000"/>
                <a:gd name="adj2" fmla="val 138248"/>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43017" name="AutoShape 5"/>
            <p:cNvSpPr>
              <a:spLocks noChangeArrowheads="1"/>
            </p:cNvSpPr>
            <p:nvPr/>
          </p:nvSpPr>
          <p:spPr bwMode="auto">
            <a:xfrm>
              <a:off x="5029200" y="5791200"/>
              <a:ext cx="228600" cy="533400"/>
            </a:xfrm>
            <a:prstGeom prst="upArrow">
              <a:avLst>
                <a:gd name="adj1" fmla="val 50000"/>
                <a:gd name="adj2" fmla="val 85285"/>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chemeClr val="accent1"/>
                </a:solidFill>
                <a:latin typeface="Times New Roman" panose="02020603050405020304" pitchFamily="18" charset="0"/>
                <a:cs typeface="Times New Roman" panose="02020603050405020304" pitchFamily="18" charset="0"/>
              </a:endParaRPr>
            </a:p>
          </p:txBody>
        </p:sp>
        <p:sp>
          <p:nvSpPr>
            <p:cNvPr id="43018" name="AutoShape 6"/>
            <p:cNvSpPr>
              <a:spLocks noChangeArrowheads="1"/>
            </p:cNvSpPr>
            <p:nvPr/>
          </p:nvSpPr>
          <p:spPr bwMode="auto">
            <a:xfrm>
              <a:off x="7315200" y="5149850"/>
              <a:ext cx="520700" cy="215900"/>
            </a:xfrm>
            <a:prstGeom prst="leftArrow">
              <a:avLst>
                <a:gd name="adj1" fmla="val 50000"/>
                <a:gd name="adj2" fmla="val 120577"/>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chemeClr val="accent1"/>
                </a:solidFill>
                <a:latin typeface="Times New Roman" panose="02020603050405020304" pitchFamily="18" charset="0"/>
                <a:cs typeface="Times New Roman" panose="02020603050405020304" pitchFamily="18" charset="0"/>
              </a:endParaRPr>
            </a:p>
          </p:txBody>
        </p:sp>
        <p:sp>
          <p:nvSpPr>
            <p:cNvPr id="43019" name="AutoShape 7"/>
            <p:cNvSpPr>
              <a:spLocks noChangeArrowheads="1"/>
            </p:cNvSpPr>
            <p:nvPr/>
          </p:nvSpPr>
          <p:spPr bwMode="auto">
            <a:xfrm>
              <a:off x="1447800" y="5137150"/>
              <a:ext cx="520700" cy="215900"/>
            </a:xfrm>
            <a:prstGeom prst="rightArrow">
              <a:avLst>
                <a:gd name="adj1" fmla="val 50000"/>
                <a:gd name="adj2" fmla="val 120599"/>
              </a:avLst>
            </a:prstGeom>
            <a:solidFill>
              <a:schemeClr val="accent1"/>
            </a:solidFill>
            <a:ln w="12700">
              <a:solidFill>
                <a:schemeClr val="tx1"/>
              </a:solidFill>
              <a:miter lim="800000"/>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b="0">
                <a:solidFill>
                  <a:schemeClr val="accent1"/>
                </a:solidFill>
                <a:latin typeface="Times New Roman" panose="02020603050405020304" pitchFamily="18" charset="0"/>
                <a:cs typeface="Times New Roman" panose="02020603050405020304" pitchFamily="18" charset="0"/>
              </a:endParaRPr>
            </a:p>
          </p:txBody>
        </p:sp>
        <p:sp>
          <p:nvSpPr>
            <p:cNvPr id="43020" name="Oval 8"/>
            <p:cNvSpPr>
              <a:spLocks noChangeArrowheads="1"/>
            </p:cNvSpPr>
            <p:nvPr/>
          </p:nvSpPr>
          <p:spPr bwMode="auto">
            <a:xfrm>
              <a:off x="1371600" y="5791200"/>
              <a:ext cx="292100" cy="2921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43021" name="Oval 9"/>
            <p:cNvSpPr>
              <a:spLocks noChangeArrowheads="1"/>
            </p:cNvSpPr>
            <p:nvPr/>
          </p:nvSpPr>
          <p:spPr bwMode="auto">
            <a:xfrm>
              <a:off x="7162800" y="4343400"/>
              <a:ext cx="292100" cy="292100"/>
            </a:xfrm>
            <a:prstGeom prst="ellipse">
              <a:avLst/>
            </a:prstGeom>
            <a:solidFill>
              <a:schemeClr val="tx1"/>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43022" name="Rectangle 11"/>
            <p:cNvSpPr>
              <a:spLocks noChangeArrowheads="1"/>
            </p:cNvSpPr>
            <p:nvPr/>
          </p:nvSpPr>
          <p:spPr bwMode="auto">
            <a:xfrm>
              <a:off x="7086600" y="3657600"/>
              <a:ext cx="98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tx1"/>
                  </a:solidFill>
                </a:rPr>
                <a:t>Buffalo</a:t>
              </a:r>
            </a:p>
          </p:txBody>
        </p:sp>
        <p:sp>
          <p:nvSpPr>
            <p:cNvPr id="43023" name="Rectangle 12"/>
            <p:cNvSpPr>
              <a:spLocks noChangeArrowheads="1"/>
            </p:cNvSpPr>
            <p:nvPr/>
          </p:nvSpPr>
          <p:spPr bwMode="auto">
            <a:xfrm>
              <a:off x="4038600" y="4876800"/>
              <a:ext cx="1554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solidFill>
                    <a:schemeClr val="tx1"/>
                  </a:solidFill>
                </a:rPr>
                <a:t>Lake Erie</a:t>
              </a:r>
            </a:p>
          </p:txBody>
        </p:sp>
      </p:gr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76200" y="257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Wind, Waves &amp; Currents</a:t>
            </a:r>
          </a:p>
        </p:txBody>
      </p:sp>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2081434-58C5-4D0D-A3CE-D7B33BF34A3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41</a:t>
            </a:fld>
            <a:endParaRPr lang="en-US" altLang="en-US" sz="1000">
              <a:latin typeface="Comic Sans MS" panose="030F0702030302020204" pitchFamily="66" charset="0"/>
              <a:cs typeface="Times New Roman" panose="02020603050405020304" pitchFamily="18" charset="0"/>
            </a:endParaRPr>
          </a:p>
        </p:txBody>
      </p:sp>
      <p:sp>
        <p:nvSpPr>
          <p:cNvPr id="44036" name="Rectangle 3"/>
          <p:cNvSpPr>
            <a:spLocks noGrp="1" noChangeArrowheads="1"/>
          </p:cNvSpPr>
          <p:nvPr>
            <p:ph type="subTitle" idx="4294967295"/>
          </p:nvPr>
        </p:nvSpPr>
        <p:spPr>
          <a:xfrm>
            <a:off x="457200" y="1524000"/>
            <a:ext cx="7924800" cy="5029200"/>
          </a:xfrm>
        </p:spPr>
        <p:txBody>
          <a:bodyPr/>
          <a:lstStyle/>
          <a:p>
            <a:r>
              <a:rPr lang="en-US" altLang="en-US" b="0" dirty="0" smtClean="0">
                <a:cs typeface="Times New Roman" panose="02020603050405020304" pitchFamily="18" charset="0"/>
              </a:rPr>
              <a:t>These factors can be additive</a:t>
            </a:r>
          </a:p>
          <a:p>
            <a:r>
              <a:rPr lang="en-US" altLang="en-US" b="0" dirty="0" smtClean="0">
                <a:cs typeface="Times New Roman" panose="02020603050405020304" pitchFamily="18" charset="0"/>
              </a:rPr>
              <a:t>Calculated to get the end result- called “leeway”</a:t>
            </a:r>
          </a:p>
          <a:p>
            <a:r>
              <a:rPr lang="en-US" altLang="en-US" b="0" dirty="0" smtClean="0">
                <a:cs typeface="Times New Roman" panose="02020603050405020304" pitchFamily="18" charset="0"/>
              </a:rPr>
              <a:t>Rarely can all three be exactly measured</a:t>
            </a:r>
          </a:p>
          <a:p>
            <a:r>
              <a:rPr lang="en-US" altLang="en-US" b="0" dirty="0" smtClean="0">
                <a:cs typeface="Times New Roman" panose="02020603050405020304" pitchFamily="18" charset="0"/>
              </a:rPr>
              <a:t>Vector calculations to measure leeway not emphasized in this course</a:t>
            </a:r>
          </a:p>
          <a:p>
            <a:r>
              <a:rPr lang="en-US" altLang="en-US" b="0" dirty="0" smtClean="0">
                <a:cs typeface="Times New Roman" panose="02020603050405020304" pitchFamily="18" charset="0"/>
              </a:rPr>
              <a:t>GPS can help you stay on course using </a:t>
            </a:r>
            <a:r>
              <a:rPr lang="en-US" altLang="en-US" b="0" dirty="0" err="1" smtClean="0">
                <a:cs typeface="Times New Roman" panose="02020603050405020304" pitchFamily="18" charset="0"/>
              </a:rPr>
              <a:t>crosstrack</a:t>
            </a:r>
            <a:r>
              <a:rPr lang="en-US" altLang="en-US" b="0" dirty="0" smtClean="0">
                <a:cs typeface="Times New Roman" panose="02020603050405020304" pitchFamily="18" charset="0"/>
              </a:rPr>
              <a:t> error (XTE) function</a:t>
            </a:r>
          </a:p>
          <a:p>
            <a:endParaRPr lang="en-US" altLang="en-US" b="0" dirty="0" smtClean="0">
              <a:cs typeface="Times New Roman" panose="02020603050405020304" pitchFamily="18" charset="0"/>
            </a:endParaRPr>
          </a:p>
          <a:p>
            <a:endParaRPr lang="en-US" altLang="en-US" b="0" dirty="0" smtClean="0">
              <a:cs typeface="Times New Roman" panose="02020603050405020304" pitchFamily="18" charset="0"/>
            </a:endParaRPr>
          </a:p>
          <a:p>
            <a:endParaRPr lang="en-US" altLang="en-US" b="0" dirty="0" smtClean="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948" y="857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Avoiding Danger</a:t>
            </a:r>
          </a:p>
        </p:txBody>
      </p:sp>
      <p:sp>
        <p:nvSpPr>
          <p:cNvPr id="450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1150650-067B-4FD0-926E-416E8805628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42</a:t>
            </a:fld>
            <a:endParaRPr lang="en-US" altLang="en-US" sz="1000">
              <a:latin typeface="Comic Sans MS" panose="030F0702030302020204" pitchFamily="66" charset="0"/>
              <a:cs typeface="Times New Roman" panose="02020603050405020304" pitchFamily="18" charset="0"/>
            </a:endParaRPr>
          </a:p>
        </p:txBody>
      </p:sp>
      <p:sp>
        <p:nvSpPr>
          <p:cNvPr id="57348" name="Rectangle 3"/>
          <p:cNvSpPr>
            <a:spLocks noGrp="1" noChangeArrowheads="1"/>
          </p:cNvSpPr>
          <p:nvPr>
            <p:ph type="subTitle" idx="4294967295"/>
          </p:nvPr>
        </p:nvSpPr>
        <p:spPr>
          <a:xfrm>
            <a:off x="304800" y="1616075"/>
            <a:ext cx="8610600" cy="5105400"/>
          </a:xfrm>
        </p:spPr>
        <p:txBody>
          <a:bodyPr/>
          <a:lstStyle/>
          <a:p>
            <a:r>
              <a:rPr lang="en-US" altLang="en-US" b="0" dirty="0" smtClean="0">
                <a:cs typeface="Times New Roman" panose="02020603050405020304" pitchFamily="18" charset="0"/>
              </a:rPr>
              <a:t>There are dangerous waters ahead!</a:t>
            </a:r>
          </a:p>
          <a:p>
            <a:r>
              <a:rPr lang="en-US" altLang="en-US" b="0" dirty="0" smtClean="0">
                <a:cs typeface="Times New Roman" panose="02020603050405020304" pitchFamily="18" charset="0"/>
              </a:rPr>
              <a:t>Establish a Danger Bearing</a:t>
            </a:r>
          </a:p>
          <a:p>
            <a:pPr lvl="1"/>
            <a:r>
              <a:rPr lang="en-US" altLang="en-US" dirty="0" smtClean="0">
                <a:cs typeface="Times New Roman" panose="02020603050405020304" pitchFamily="18" charset="0"/>
              </a:rPr>
              <a:t>Determine a visual object to use</a:t>
            </a:r>
          </a:p>
          <a:p>
            <a:pPr lvl="1"/>
            <a:r>
              <a:rPr lang="en-US" altLang="en-US" dirty="0" smtClean="0">
                <a:cs typeface="Times New Roman" panose="02020603050405020304" pitchFamily="18" charset="0"/>
              </a:rPr>
              <a:t>From the object, draw a bearing that separates safe waters from dangerous</a:t>
            </a:r>
          </a:p>
          <a:p>
            <a:pPr lvl="1"/>
            <a:r>
              <a:rPr lang="en-US" altLang="en-US" dirty="0" smtClean="0">
                <a:cs typeface="Times New Roman" panose="02020603050405020304" pitchFamily="18" charset="0"/>
              </a:rPr>
              <a:t>Stay outside of that Danger Bearing</a:t>
            </a:r>
          </a:p>
          <a:p>
            <a:pPr lvl="1"/>
            <a:r>
              <a:rPr lang="en-US" altLang="en-US" dirty="0" smtClean="0">
                <a:cs typeface="Times New Roman" panose="02020603050405020304" pitchFamily="18" charset="0"/>
              </a:rPr>
              <a:t>Make the object a waypoint and use GPS as a backup</a:t>
            </a:r>
          </a:p>
          <a:p>
            <a:r>
              <a:rPr lang="en-US" altLang="en-US" b="0" dirty="0" smtClean="0">
                <a:cs typeface="Times New Roman" panose="02020603050405020304" pitchFamily="18" charset="0"/>
              </a:rPr>
              <a:t>Be Careful with the numbers!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defRPr/>
            </a:pPr>
            <a:r>
              <a:rPr lang="en-US" dirty="0" smtClean="0">
                <a:solidFill>
                  <a:schemeClr val="accent6">
                    <a:lumMod val="50000"/>
                  </a:schemeClr>
                </a:solidFill>
                <a:latin typeface="Arial" charset="0"/>
                <a:cs typeface="Arial" charset="0"/>
              </a:rPr>
              <a:t>Danger Bearings</a:t>
            </a:r>
          </a:p>
        </p:txBody>
      </p:sp>
      <p:sp>
        <p:nvSpPr>
          <p:cNvPr id="460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C6935EF-6889-4742-9479-0F722D3F449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43</a:t>
            </a:fld>
            <a:endParaRPr lang="en-US" altLang="en-US" sz="1000">
              <a:latin typeface="Comic Sans MS" panose="030F0702030302020204" pitchFamily="66" charset="0"/>
              <a:cs typeface="Times New Roman" panose="02020603050405020304" pitchFamily="18" charset="0"/>
            </a:endParaRPr>
          </a:p>
        </p:txBody>
      </p:sp>
      <p:pic>
        <p:nvPicPr>
          <p:cNvPr id="46084" name="Picture 5" descr="Fig 7-7a_0.tmp"/>
          <p:cNvPicPr>
            <a:picLocks noChangeAspect="1"/>
          </p:cNvPicPr>
          <p:nvPr/>
        </p:nvPicPr>
        <p:blipFill>
          <a:blip r:embed="rId3">
            <a:extLst>
              <a:ext uri="{28A0092B-C50C-407E-A947-70E740481C1C}">
                <a14:useLocalDpi xmlns:a14="http://schemas.microsoft.com/office/drawing/2010/main" val="0"/>
              </a:ext>
            </a:extLst>
          </a:blip>
          <a:srcRect t="6410"/>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948"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accent4">
                    <a:lumMod val="10000"/>
                  </a:schemeClr>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sz="3200" b="0" kern="0" dirty="0" smtClean="0">
                <a:solidFill>
                  <a:schemeClr val="tx2"/>
                </a:solidFill>
                <a:cs typeface="Tahoma" panose="020B0604030504040204" pitchFamily="34" charset="0"/>
              </a:rPr>
              <a:t>Avoiding Danger</a:t>
            </a:r>
            <a:endParaRPr lang="en-US" sz="3200" b="0" kern="0" dirty="0">
              <a:solidFill>
                <a:schemeClr val="tx2"/>
              </a:solidFill>
              <a:cs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52400" y="29688"/>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a:solidFill>
                  <a:schemeClr val="tx2"/>
                </a:solidFill>
                <a:cs typeface="Tahoma" panose="020B0604030504040204" pitchFamily="34" charset="0"/>
              </a:rPr>
              <a:t>Class Exercise-Danger Bearing</a:t>
            </a:r>
          </a:p>
        </p:txBody>
      </p:sp>
      <p:sp>
        <p:nvSpPr>
          <p:cNvPr id="471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E37959C-D0FA-483D-A22B-8B6583E6265A}"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44</a:t>
            </a:fld>
            <a:endParaRPr lang="en-US" altLang="en-US" sz="1000">
              <a:latin typeface="Comic Sans MS" panose="030F0702030302020204" pitchFamily="66" charset="0"/>
              <a:cs typeface="Times New Roman" panose="02020603050405020304" pitchFamily="18" charset="0"/>
            </a:endParaRPr>
          </a:p>
        </p:txBody>
      </p:sp>
      <p:sp>
        <p:nvSpPr>
          <p:cNvPr id="47108" name="Rectangle 3"/>
          <p:cNvSpPr>
            <a:spLocks noGrp="1" noChangeArrowheads="1"/>
          </p:cNvSpPr>
          <p:nvPr>
            <p:ph type="subTitle" idx="4294967295"/>
          </p:nvPr>
        </p:nvSpPr>
        <p:spPr>
          <a:xfrm>
            <a:off x="381000" y="1788514"/>
            <a:ext cx="7772400" cy="4114800"/>
          </a:xfrm>
        </p:spPr>
        <p:txBody>
          <a:bodyPr/>
          <a:lstStyle/>
          <a:p>
            <a:pPr>
              <a:buFontTx/>
              <a:buNone/>
            </a:pPr>
            <a:r>
              <a:rPr lang="en-US" altLang="en-US" b="0" dirty="0" smtClean="0">
                <a:cs typeface="Times New Roman" panose="02020603050405020304" pitchFamily="18" charset="0"/>
              </a:rPr>
              <a:t>Use Chart 1</a:t>
            </a:r>
          </a:p>
          <a:p>
            <a:r>
              <a:rPr lang="en-US" altLang="en-US" b="0" dirty="0" smtClean="0">
                <a:cs typeface="Times New Roman" panose="02020603050405020304" pitchFamily="18" charset="0"/>
              </a:rPr>
              <a:t>Blue vessel’s intended course, 205 M, is in orange.</a:t>
            </a:r>
          </a:p>
          <a:p>
            <a:endParaRPr lang="en-US" altLang="en-US" b="0" dirty="0" smtClean="0">
              <a:cs typeface="Times New Roman" panose="02020603050405020304" pitchFamily="18" charset="0"/>
            </a:endParaRPr>
          </a:p>
          <a:p>
            <a:r>
              <a:rPr lang="en-US" altLang="en-US" b="0" dirty="0" smtClean="0"/>
              <a:t>Remain clear of the rocks east of Dutton Point by setting a danger bearing using </a:t>
            </a:r>
            <a:r>
              <a:rPr lang="en-US" altLang="en-US" b="0" dirty="0" smtClean="0">
                <a:cs typeface="Times New Roman" panose="02020603050405020304" pitchFamily="18" charset="0"/>
              </a:rPr>
              <a:t>the Tower at </a:t>
            </a:r>
            <a:r>
              <a:rPr lang="en-US" altLang="en-US" dirty="0" smtClean="0"/>
              <a:t>41° 31.6’ / 070° 39.7</a:t>
            </a:r>
            <a:r>
              <a:rPr lang="en-US" altLang="en-US" b="0" dirty="0" smtClean="0"/>
              <a:t>’.</a:t>
            </a:r>
            <a:r>
              <a:rPr lang="en-US" altLang="en-US" b="0" dirty="0" smtClean="0">
                <a:cs typeface="Times New Roman" panose="02020603050405020304" pitchFamily="18" charset="0"/>
              </a:rPr>
              <a:t> </a:t>
            </a: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descr="CHART1 L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C3563C45-1CBF-4AB2-A436-4E2220B0102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45</a:t>
            </a:fld>
            <a:endParaRPr lang="en-US" altLang="en-US" sz="1000">
              <a:latin typeface="Comic Sans MS" panose="030F0702030302020204" pitchFamily="66" charset="0"/>
              <a:cs typeface="Times New Roman" panose="02020603050405020304" pitchFamily="18" charset="0"/>
            </a:endParaRPr>
          </a:p>
        </p:txBody>
      </p:sp>
      <p:cxnSp>
        <p:nvCxnSpPr>
          <p:cNvPr id="7" name="Straight Connector 6"/>
          <p:cNvCxnSpPr/>
          <p:nvPr/>
        </p:nvCxnSpPr>
        <p:spPr>
          <a:xfrm rot="5400000" flipH="1" flipV="1">
            <a:off x="2168525" y="1863725"/>
            <a:ext cx="4648200" cy="3206750"/>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4143375" y="36957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4298950" y="34671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457700" y="32385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610100" y="3019425"/>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4762500" y="2798763"/>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914900" y="2579688"/>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91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7F5D545-6DC9-4B6F-B0B2-DDF1CE569DE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46</a:t>
            </a:fld>
            <a:endParaRPr lang="en-US" altLang="en-US" sz="1000">
              <a:latin typeface="Comic Sans MS" panose="030F0702030302020204" pitchFamily="66" charset="0"/>
              <a:cs typeface="Times New Roman" panose="02020603050405020304" pitchFamily="18" charset="0"/>
            </a:endParaRPr>
          </a:p>
        </p:txBody>
      </p:sp>
      <p:pic>
        <p:nvPicPr>
          <p:cNvPr id="49155" name="Picture 4" descr="CHART1 L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0" flipH="1" flipV="1">
            <a:off x="2168525" y="1863725"/>
            <a:ext cx="4648200" cy="3206750"/>
          </a:xfrm>
          <a:prstGeom prst="line">
            <a:avLst/>
          </a:prstGeom>
          <a:ln w="1905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sp>
        <p:nvSpPr>
          <p:cNvPr id="49157" name="Text Box 57"/>
          <p:cNvSpPr txBox="1">
            <a:spLocks noChangeArrowheads="1"/>
          </p:cNvSpPr>
          <p:nvPr/>
        </p:nvSpPr>
        <p:spPr bwMode="auto">
          <a:xfrm rot="-3366169">
            <a:off x="5158581" y="2169319"/>
            <a:ext cx="6318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wrap="none" lIns="0" tIns="0" rIns="0" bIns="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b="0" dirty="0">
                <a:solidFill>
                  <a:schemeClr val="accent4">
                    <a:lumMod val="10000"/>
                  </a:schemeClr>
                </a:solidFill>
                <a:cs typeface="Times New Roman" panose="02020603050405020304" pitchFamily="18" charset="0"/>
              </a:rPr>
              <a:t>NLT 233 M</a:t>
            </a:r>
            <a:endParaRPr lang="en-US" altLang="en-US" sz="1000" b="0" dirty="0">
              <a:solidFill>
                <a:schemeClr val="accent4">
                  <a:lumMod val="10000"/>
                </a:schemeClr>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rot="16200000" flipH="1">
            <a:off x="4143375" y="36957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4298950" y="34671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4457700" y="3238500"/>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610100" y="3019425"/>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4762500" y="2798763"/>
            <a:ext cx="152400" cy="76200"/>
          </a:xfrm>
          <a:prstGeom prst="line">
            <a:avLst/>
          </a:prstGeom>
          <a:ln>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914900" y="25796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228600" y="14287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Danger Circle</a:t>
            </a:r>
          </a:p>
        </p:txBody>
      </p:sp>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A6B22B3-F409-4008-8E59-75D6050ACC49}"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47</a:t>
            </a:fld>
            <a:endParaRPr lang="en-US" altLang="en-US" sz="1000">
              <a:latin typeface="Comic Sans MS" panose="030F0702030302020204" pitchFamily="66" charset="0"/>
              <a:cs typeface="Times New Roman" panose="02020603050405020304" pitchFamily="18" charset="0"/>
            </a:endParaRPr>
          </a:p>
        </p:txBody>
      </p:sp>
      <p:sp>
        <p:nvSpPr>
          <p:cNvPr id="50180" name="Rectangle 3"/>
          <p:cNvSpPr>
            <a:spLocks noGrp="1" noChangeArrowheads="1"/>
          </p:cNvSpPr>
          <p:nvPr>
            <p:ph type="subTitle" idx="4294967295"/>
          </p:nvPr>
        </p:nvSpPr>
        <p:spPr>
          <a:xfrm>
            <a:off x="533400" y="1817687"/>
            <a:ext cx="7924800" cy="4114800"/>
          </a:xfrm>
        </p:spPr>
        <p:txBody>
          <a:bodyPr/>
          <a:lstStyle/>
          <a:p>
            <a:r>
              <a:rPr lang="en-US" altLang="en-US" b="0" dirty="0" smtClean="0">
                <a:cs typeface="Times New Roman" panose="02020603050405020304" pitchFamily="18" charset="0"/>
              </a:rPr>
              <a:t>Establish a waypoint that’s in the center of the danger area</a:t>
            </a:r>
          </a:p>
          <a:p>
            <a:r>
              <a:rPr lang="en-US" altLang="en-US" b="0" dirty="0" smtClean="0">
                <a:cs typeface="Times New Roman" panose="02020603050405020304" pitchFamily="18" charset="0"/>
              </a:rPr>
              <a:t>Establish the radius that avoids all danger</a:t>
            </a:r>
          </a:p>
          <a:p>
            <a:r>
              <a:rPr lang="en-US" altLang="en-US" b="0" dirty="0" smtClean="0">
                <a:cs typeface="Times New Roman" panose="02020603050405020304" pitchFamily="18" charset="0"/>
              </a:rPr>
              <a:t>Enter these data into “Avoidance Area” GPS feature</a:t>
            </a:r>
          </a:p>
          <a:p>
            <a:r>
              <a:rPr lang="en-US" altLang="en-US" b="0" dirty="0" smtClean="0">
                <a:cs typeface="Times New Roman" panose="02020603050405020304" pitchFamily="18" charset="0"/>
              </a:rPr>
              <a:t>Avoid steering in this area- or set alarm</a:t>
            </a:r>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defRPr/>
            </a:pPr>
            <a:r>
              <a:rPr lang="en-US" dirty="0" smtClean="0">
                <a:solidFill>
                  <a:schemeClr val="accent6">
                    <a:lumMod val="50000"/>
                  </a:schemeClr>
                </a:solidFill>
                <a:latin typeface="Arial" charset="0"/>
                <a:cs typeface="Arial" charset="0"/>
              </a:rPr>
              <a:t>Avoiding Danger</a:t>
            </a:r>
          </a:p>
        </p:txBody>
      </p:sp>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7C0E441-8D17-4F24-9216-5D1A7C3F1AB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48</a:t>
            </a:fld>
            <a:endParaRPr lang="en-US" altLang="en-US" sz="1000">
              <a:latin typeface="Comic Sans MS" panose="030F0702030302020204" pitchFamily="66" charset="0"/>
              <a:cs typeface="Times New Roman" panose="02020603050405020304" pitchFamily="18" charset="0"/>
            </a:endParaRPr>
          </a:p>
        </p:txBody>
      </p:sp>
      <p:pic>
        <p:nvPicPr>
          <p:cNvPr id="51204" name="Picture 4" descr="Fig 7-8a_0.tmp"/>
          <p:cNvPicPr>
            <a:picLocks noChangeAspect="1"/>
          </p:cNvPicPr>
          <p:nvPr/>
        </p:nvPicPr>
        <p:blipFill>
          <a:blip r:embed="rId2">
            <a:extLst>
              <a:ext uri="{28A0092B-C50C-407E-A947-70E740481C1C}">
                <a14:useLocalDpi xmlns:a14="http://schemas.microsoft.com/office/drawing/2010/main" val="0"/>
              </a:ext>
            </a:extLst>
          </a:blip>
          <a:srcRect t="6410"/>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28600" y="14287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accent4">
                    <a:lumMod val="10000"/>
                  </a:schemeClr>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sz="3200" b="0" kern="0" dirty="0" smtClean="0">
                <a:solidFill>
                  <a:schemeClr val="tx2"/>
                </a:solidFill>
                <a:cs typeface="Tahoma" panose="020B0604030504040204" pitchFamily="34" charset="0"/>
              </a:rPr>
              <a:t>Danger Circle</a:t>
            </a:r>
            <a:endParaRPr lang="en-US" sz="3200" b="0" kern="0" dirty="0">
              <a:solidFill>
                <a:schemeClr val="tx2"/>
              </a:solidFill>
              <a:cs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11906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The Weekend Navigator</a:t>
            </a:r>
          </a:p>
        </p:txBody>
      </p:sp>
      <p:sp>
        <p:nvSpPr>
          <p:cNvPr id="522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6EC3F6D-077C-4DDF-86E4-D5627E99EBE4}"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49</a:t>
            </a:fld>
            <a:endParaRPr lang="en-US" altLang="en-US" sz="1000">
              <a:latin typeface="Comic Sans MS" panose="030F0702030302020204" pitchFamily="66" charset="0"/>
              <a:cs typeface="Times New Roman" panose="02020603050405020304" pitchFamily="18" charset="0"/>
            </a:endParaRPr>
          </a:p>
        </p:txBody>
      </p:sp>
      <p:sp>
        <p:nvSpPr>
          <p:cNvPr id="57348" name="Rectangle 3"/>
          <p:cNvSpPr>
            <a:spLocks noGrp="1" noChangeArrowheads="1"/>
          </p:cNvSpPr>
          <p:nvPr>
            <p:ph type="subTitle" idx="4294967295"/>
          </p:nvPr>
        </p:nvSpPr>
        <p:spPr>
          <a:xfrm>
            <a:off x="1219200" y="1636713"/>
            <a:ext cx="6858000" cy="2057400"/>
          </a:xfrm>
        </p:spPr>
        <p:txBody>
          <a:bodyPr anchor="ctr"/>
          <a:lstStyle/>
          <a:p>
            <a:pPr marL="0" indent="0" eaLnBrk="1" hangingPunct="1">
              <a:lnSpc>
                <a:spcPct val="80000"/>
              </a:lnSpc>
              <a:spcBef>
                <a:spcPct val="0"/>
              </a:spcBef>
              <a:buNone/>
              <a:defRPr/>
            </a:pPr>
            <a:r>
              <a:rPr lang="en-US" sz="3600" dirty="0" smtClean="0">
                <a:solidFill>
                  <a:schemeClr val="accent6">
                    <a:lumMod val="50000"/>
                  </a:schemeClr>
                </a:solidFill>
                <a:latin typeface="Arial" charset="0"/>
                <a:ea typeface="+mj-ea"/>
                <a:cs typeface="Arial" charset="0"/>
              </a:rPr>
              <a:t>Homework for Session 4</a:t>
            </a:r>
          </a:p>
          <a:p>
            <a:pPr marL="0" indent="0" eaLnBrk="1" hangingPunct="1">
              <a:lnSpc>
                <a:spcPct val="80000"/>
              </a:lnSpc>
              <a:spcBef>
                <a:spcPct val="0"/>
              </a:spcBef>
              <a:buNone/>
              <a:defRPr/>
            </a:pPr>
            <a:r>
              <a:rPr lang="en-US" sz="3600" dirty="0" smtClean="0">
                <a:solidFill>
                  <a:schemeClr val="accent6">
                    <a:lumMod val="50000"/>
                  </a:schemeClr>
                </a:solidFill>
                <a:latin typeface="Arial" charset="0"/>
                <a:ea typeface="+mj-ea"/>
                <a:cs typeface="Arial" charset="0"/>
              </a:rPr>
              <a:t>Chapters 16-19 &amp; 26</a:t>
            </a:r>
          </a:p>
        </p:txBody>
      </p:sp>
      <p:pic>
        <p:nvPicPr>
          <p:cNvPr id="52229"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5938" y="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What We Know About Tides and Tidal Currents</a:t>
            </a:r>
          </a:p>
        </p:txBody>
      </p:sp>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C894F78-CE66-4DA6-8F6E-2EA6BF3E3D9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a:t>
            </a:fld>
            <a:endParaRPr lang="en-US" altLang="en-US" sz="1000">
              <a:latin typeface="Comic Sans MS" panose="030F0702030302020204" pitchFamily="66" charset="0"/>
              <a:cs typeface="Times New Roman" panose="02020603050405020304" pitchFamily="18" charset="0"/>
            </a:endParaRPr>
          </a:p>
        </p:txBody>
      </p:sp>
      <p:sp>
        <p:nvSpPr>
          <p:cNvPr id="233479" name="Rectangle 7"/>
          <p:cNvSpPr>
            <a:spLocks noGrp="1" noChangeArrowheads="1"/>
          </p:cNvSpPr>
          <p:nvPr>
            <p:ph idx="4294967295"/>
          </p:nvPr>
        </p:nvSpPr>
        <p:spPr>
          <a:xfrm>
            <a:off x="304800" y="1613713"/>
            <a:ext cx="8229600" cy="4602163"/>
          </a:xfrm>
        </p:spPr>
        <p:txBody>
          <a:bodyPr/>
          <a:lstStyle/>
          <a:p>
            <a:pPr eaLnBrk="1" hangingPunct="1">
              <a:spcAft>
                <a:spcPct val="30000"/>
              </a:spcAft>
              <a:defRPr/>
            </a:pPr>
            <a:r>
              <a:rPr lang="en-US" b="0" dirty="0" smtClean="0">
                <a:latin typeface="Arial" charset="0"/>
                <a:cs typeface="Arial" charset="0"/>
              </a:rPr>
              <a:t>They are periodic and predictable</a:t>
            </a:r>
          </a:p>
          <a:p>
            <a:pPr lvl="1" eaLnBrk="1" hangingPunct="1">
              <a:lnSpc>
                <a:spcPct val="75000"/>
              </a:lnSpc>
              <a:spcBef>
                <a:spcPct val="10000"/>
              </a:spcBef>
              <a:spcAft>
                <a:spcPct val="10000"/>
              </a:spcAft>
              <a:defRPr/>
            </a:pPr>
            <a:r>
              <a:rPr lang="en-US" dirty="0" smtClean="0">
                <a:latin typeface="Arial" charset="0"/>
                <a:cs typeface="Arial" charset="0"/>
              </a:rPr>
              <a:t>Hour-by-hour</a:t>
            </a:r>
          </a:p>
          <a:p>
            <a:pPr lvl="1" eaLnBrk="1" hangingPunct="1">
              <a:lnSpc>
                <a:spcPct val="75000"/>
              </a:lnSpc>
              <a:spcBef>
                <a:spcPct val="10000"/>
              </a:spcBef>
              <a:spcAft>
                <a:spcPct val="10000"/>
              </a:spcAft>
              <a:defRPr/>
            </a:pPr>
            <a:r>
              <a:rPr lang="en-US" dirty="0" smtClean="0">
                <a:latin typeface="Arial" charset="0"/>
                <a:cs typeface="Arial" charset="0"/>
              </a:rPr>
              <a:t>Day-by-day</a:t>
            </a:r>
          </a:p>
          <a:p>
            <a:pPr lvl="1" eaLnBrk="1" hangingPunct="1">
              <a:lnSpc>
                <a:spcPct val="75000"/>
              </a:lnSpc>
              <a:spcBef>
                <a:spcPct val="10000"/>
              </a:spcBef>
              <a:spcAft>
                <a:spcPct val="10000"/>
              </a:spcAft>
              <a:defRPr/>
            </a:pPr>
            <a:r>
              <a:rPr lang="en-US" dirty="0" smtClean="0">
                <a:latin typeface="Arial" charset="0"/>
                <a:cs typeface="Arial" charset="0"/>
              </a:rPr>
              <a:t>Season-by-season</a:t>
            </a:r>
          </a:p>
          <a:p>
            <a:pPr lvl="1" eaLnBrk="1" hangingPunct="1">
              <a:lnSpc>
                <a:spcPct val="75000"/>
              </a:lnSpc>
              <a:spcBef>
                <a:spcPct val="10000"/>
              </a:spcBef>
              <a:spcAft>
                <a:spcPct val="10000"/>
              </a:spcAft>
              <a:defRPr/>
            </a:pPr>
            <a:r>
              <a:rPr lang="en-US" dirty="0" smtClean="0">
                <a:latin typeface="Arial" charset="0"/>
                <a:cs typeface="Arial" charset="0"/>
              </a:rPr>
              <a:t>Year-by-year</a:t>
            </a:r>
          </a:p>
          <a:p>
            <a:pPr eaLnBrk="1" hangingPunct="1">
              <a:spcAft>
                <a:spcPct val="30000"/>
              </a:spcAft>
              <a:defRPr/>
            </a:pPr>
            <a:r>
              <a:rPr lang="en-US" b="0" dirty="0" smtClean="0">
                <a:latin typeface="Arial" charset="0"/>
                <a:cs typeface="Arial" charset="0"/>
              </a:rPr>
              <a:t>Result from gravitational effects </a:t>
            </a:r>
            <a:br>
              <a:rPr lang="en-US" b="0" dirty="0" smtClean="0">
                <a:latin typeface="Arial" charset="0"/>
                <a:cs typeface="Arial" charset="0"/>
              </a:rPr>
            </a:br>
            <a:r>
              <a:rPr lang="en-US" b="0" dirty="0" smtClean="0">
                <a:latin typeface="Arial" charset="0"/>
                <a:cs typeface="Arial" charset="0"/>
              </a:rPr>
              <a:t>of moon &amp; sun</a:t>
            </a:r>
          </a:p>
          <a:p>
            <a:pPr eaLnBrk="1" hangingPunct="1">
              <a:spcAft>
                <a:spcPct val="30000"/>
              </a:spcAft>
              <a:defRPr/>
            </a:pPr>
            <a:r>
              <a:rPr lang="en-US" dirty="0" smtClean="0">
                <a:latin typeface="Arial" charset="0"/>
                <a:cs typeface="Arial" charset="0"/>
              </a:rPr>
              <a:t>BUT</a:t>
            </a:r>
            <a:r>
              <a:rPr lang="en-US" b="0" dirty="0" smtClean="0">
                <a:latin typeface="Arial" charset="0"/>
                <a:cs typeface="Arial" charset="0"/>
              </a:rPr>
              <a:t> . . . also affected by wind, rain, atmospheric pressure</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79F8239-A996-4DAE-8EB0-FDBAC6F835A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50</a:t>
            </a:fld>
            <a:endParaRPr lang="en-US" altLang="en-US" sz="1000">
              <a:latin typeface="Comic Sans MS" panose="030F0702030302020204" pitchFamily="66" charset="0"/>
              <a:cs typeface="Times New Roman" panose="02020603050405020304" pitchFamily="18" charset="0"/>
            </a:endParaRPr>
          </a:p>
        </p:txBody>
      </p:sp>
      <p:sp>
        <p:nvSpPr>
          <p:cNvPr id="58372" name="Rectangle 3"/>
          <p:cNvSpPr>
            <a:spLocks noGrp="1" noChangeArrowheads="1"/>
          </p:cNvSpPr>
          <p:nvPr>
            <p:ph type="subTitle" idx="4294967295"/>
          </p:nvPr>
        </p:nvSpPr>
        <p:spPr>
          <a:xfrm>
            <a:off x="1981200" y="1630775"/>
            <a:ext cx="6858000" cy="2057400"/>
          </a:xfrm>
        </p:spPr>
        <p:txBody>
          <a:bodyPr anchor="ctr"/>
          <a:lstStyle/>
          <a:p>
            <a:pPr marL="0" indent="0" eaLnBrk="1" hangingPunct="1">
              <a:lnSpc>
                <a:spcPct val="80000"/>
              </a:lnSpc>
              <a:spcBef>
                <a:spcPct val="0"/>
              </a:spcBef>
              <a:buNone/>
              <a:defRPr/>
            </a:pPr>
            <a:r>
              <a:rPr lang="en-US" sz="3600" dirty="0" smtClean="0">
                <a:solidFill>
                  <a:schemeClr val="accent6">
                    <a:lumMod val="50000"/>
                  </a:schemeClr>
                </a:solidFill>
                <a:latin typeface="Arial" charset="0"/>
                <a:ea typeface="+mj-ea"/>
                <a:cs typeface="Arial" charset="0"/>
              </a:rPr>
              <a:t>Additional Slides</a:t>
            </a:r>
          </a:p>
        </p:txBody>
      </p:sp>
      <p:pic>
        <p:nvPicPr>
          <p:cNvPr id="53253"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119063"/>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accent4">
                    <a:lumMod val="10000"/>
                  </a:schemeClr>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pPr algn="ctr"/>
            <a:r>
              <a:rPr lang="en-US" sz="3200" b="0" kern="0" dirty="0" smtClean="0">
                <a:solidFill>
                  <a:schemeClr val="tx2"/>
                </a:solidFill>
                <a:cs typeface="Tahoma" panose="020B0604030504040204" pitchFamily="34" charset="0"/>
              </a:rPr>
              <a:t>The Weekend Navigator</a:t>
            </a:r>
            <a:endParaRPr lang="en-US" sz="3200" b="0" kern="0" dirty="0">
              <a:solidFill>
                <a:schemeClr val="tx2"/>
              </a:solidFill>
              <a:cs typeface="Tahom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152400" y="3760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smtClean="0">
                <a:solidFill>
                  <a:schemeClr val="tx2"/>
                </a:solidFill>
                <a:cs typeface="Tahoma" panose="020B0604030504040204" pitchFamily="34" charset="0"/>
              </a:rPr>
              <a:t>   Class </a:t>
            </a:r>
            <a:r>
              <a:rPr lang="en-US" sz="3200" b="0" dirty="0">
                <a:solidFill>
                  <a:schemeClr val="tx2"/>
                </a:solidFill>
                <a:cs typeface="Tahoma" panose="020B0604030504040204" pitchFamily="34" charset="0"/>
              </a:rPr>
              <a:t>Exercise-Set &amp; Drift</a:t>
            </a:r>
          </a:p>
        </p:txBody>
      </p:sp>
      <p:sp>
        <p:nvSpPr>
          <p:cNvPr id="542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379A733-B83E-4A14-9FC0-B77CC182D2D3}"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51</a:t>
            </a:fld>
            <a:endParaRPr lang="en-US" altLang="en-US" sz="1000">
              <a:latin typeface="Comic Sans MS" panose="030F0702030302020204" pitchFamily="66" charset="0"/>
              <a:cs typeface="Times New Roman" panose="02020603050405020304" pitchFamily="18" charset="0"/>
            </a:endParaRPr>
          </a:p>
        </p:txBody>
      </p:sp>
      <p:sp>
        <p:nvSpPr>
          <p:cNvPr id="17411" name="Content Placeholder 4"/>
          <p:cNvSpPr>
            <a:spLocks noGrp="1"/>
          </p:cNvSpPr>
          <p:nvPr>
            <p:ph idx="4294967295"/>
          </p:nvPr>
        </p:nvSpPr>
        <p:spPr>
          <a:xfrm>
            <a:off x="152400" y="1523999"/>
            <a:ext cx="8839200" cy="4721225"/>
          </a:xfrm>
        </p:spPr>
        <p:txBody>
          <a:bodyPr/>
          <a:lstStyle/>
          <a:p>
            <a:pPr>
              <a:defRPr/>
            </a:pPr>
            <a:r>
              <a:rPr lang="en-US" dirty="0" smtClean="0">
                <a:solidFill>
                  <a:schemeClr val="accent4">
                    <a:lumMod val="10000"/>
                  </a:schemeClr>
                </a:solidFill>
                <a:latin typeface="Arial" charset="0"/>
                <a:cs typeface="Arial" charset="0"/>
              </a:rPr>
              <a:t>Use the second leg of the DR plot on Chart 2.</a:t>
            </a:r>
          </a:p>
          <a:p>
            <a:pPr lvl="1">
              <a:defRPr/>
            </a:pPr>
            <a:r>
              <a:rPr lang="en-US" sz="2400" dirty="0" smtClean="0">
                <a:solidFill>
                  <a:schemeClr val="accent4">
                    <a:lumMod val="10000"/>
                  </a:schemeClr>
                </a:solidFill>
                <a:latin typeface="Arial" charset="0"/>
                <a:cs typeface="Arial" charset="0"/>
              </a:rPr>
              <a:t>You depart your brother’s recommended spot (a GPS fix at 41</a:t>
            </a:r>
            <a:r>
              <a:rPr lang="en-US" sz="2400" dirty="0" smtClean="0">
                <a:solidFill>
                  <a:schemeClr val="accent4">
                    <a:lumMod val="10000"/>
                  </a:schemeClr>
                </a:solidFill>
                <a:latin typeface="Arial" charset="0"/>
              </a:rPr>
              <a:t>° </a:t>
            </a:r>
            <a:r>
              <a:rPr lang="en-US" sz="2400" dirty="0" smtClean="0">
                <a:solidFill>
                  <a:schemeClr val="accent4">
                    <a:lumMod val="10000"/>
                  </a:schemeClr>
                </a:solidFill>
                <a:latin typeface="Arial" charset="0"/>
                <a:cs typeface="Arial" charset="0"/>
              </a:rPr>
              <a:t>29.0’ / 070</a:t>
            </a:r>
            <a:r>
              <a:rPr lang="en-US" sz="2400" dirty="0" smtClean="0">
                <a:solidFill>
                  <a:schemeClr val="accent4">
                    <a:lumMod val="10000"/>
                  </a:schemeClr>
                </a:solidFill>
                <a:latin typeface="Arial" charset="0"/>
              </a:rPr>
              <a:t>°</a:t>
            </a:r>
            <a:r>
              <a:rPr lang="en-US" sz="2400" dirty="0" smtClean="0">
                <a:solidFill>
                  <a:schemeClr val="accent4">
                    <a:lumMod val="10000"/>
                  </a:schemeClr>
                </a:solidFill>
                <a:latin typeface="Arial" charset="0"/>
                <a:cs typeface="Arial" charset="0"/>
              </a:rPr>
              <a:t> 36.7’) at 1700 proceeding along the DR course 082</a:t>
            </a:r>
            <a:r>
              <a:rPr lang="en-US" sz="2400" dirty="0" smtClean="0">
                <a:solidFill>
                  <a:schemeClr val="accent4">
                    <a:lumMod val="10000"/>
                  </a:schemeClr>
                </a:solidFill>
                <a:latin typeface="Arial" charset="0"/>
              </a:rPr>
              <a:t>°M a</a:t>
            </a:r>
            <a:r>
              <a:rPr lang="en-US" sz="2400" dirty="0" smtClean="0">
                <a:solidFill>
                  <a:schemeClr val="accent4">
                    <a:lumMod val="10000"/>
                  </a:schemeClr>
                </a:solidFill>
                <a:latin typeface="Arial" charset="0"/>
                <a:cs typeface="Arial" charset="0"/>
              </a:rPr>
              <a:t>t 10 kts STW.</a:t>
            </a:r>
          </a:p>
          <a:p>
            <a:pPr lvl="1">
              <a:defRPr/>
            </a:pPr>
            <a:r>
              <a:rPr lang="en-US" sz="2400" dirty="0" smtClean="0">
                <a:solidFill>
                  <a:schemeClr val="accent4">
                    <a:lumMod val="10000"/>
                  </a:schemeClr>
                </a:solidFill>
                <a:latin typeface="Arial" charset="0"/>
                <a:cs typeface="Arial" charset="0"/>
              </a:rPr>
              <a:t>At 1715 you take the following bearings with a hand bearing compass: </a:t>
            </a:r>
          </a:p>
          <a:p>
            <a:pPr lvl="2">
              <a:defRPr/>
            </a:pPr>
            <a:r>
              <a:rPr lang="en-US" sz="2000" dirty="0" err="1" smtClean="0">
                <a:solidFill>
                  <a:schemeClr val="accent4">
                    <a:lumMod val="10000"/>
                  </a:schemeClr>
                </a:solidFill>
                <a:latin typeface="Arial" charset="0"/>
                <a:cs typeface="Arial" charset="0"/>
              </a:rPr>
              <a:t>Nobska</a:t>
            </a:r>
            <a:r>
              <a:rPr lang="en-US" sz="2000" dirty="0" smtClean="0">
                <a:solidFill>
                  <a:schemeClr val="accent4">
                    <a:lumMod val="10000"/>
                  </a:schemeClr>
                </a:solidFill>
                <a:latin typeface="Arial" charset="0"/>
                <a:cs typeface="Arial" charset="0"/>
              </a:rPr>
              <a:t> Pt Standpipe- 302 M</a:t>
            </a:r>
          </a:p>
          <a:p>
            <a:pPr lvl="2">
              <a:defRPr/>
            </a:pPr>
            <a:r>
              <a:rPr lang="en-US" sz="2000" dirty="0" smtClean="0">
                <a:solidFill>
                  <a:schemeClr val="accent4">
                    <a:lumMod val="10000"/>
                  </a:schemeClr>
                </a:solidFill>
                <a:latin typeface="Arial" charset="0"/>
                <a:cs typeface="Arial" charset="0"/>
              </a:rPr>
              <a:t>Oak Bluffs Cupola- 195 M</a:t>
            </a:r>
          </a:p>
          <a:p>
            <a:pPr lvl="1">
              <a:defRPr/>
            </a:pPr>
            <a:r>
              <a:rPr lang="en-US" sz="2400" dirty="0" smtClean="0">
                <a:solidFill>
                  <a:schemeClr val="accent4">
                    <a:lumMod val="10000"/>
                  </a:schemeClr>
                </a:solidFill>
                <a:latin typeface="Arial" charset="0"/>
                <a:cs typeface="Arial" charset="0"/>
              </a:rPr>
              <a:t>Plot the 1715 fix and determine the current’s Set and Drift</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ln>
            <a:solidFill>
              <a:schemeClr val="accent4">
                <a:lumMod val="10000"/>
              </a:schemeClr>
            </a:solidFill>
          </a:ln>
        </p:spPr>
        <p:txBody>
          <a:bodyPr/>
          <a:lstStyle/>
          <a:p>
            <a:pPr eaLnBrk="1" hangingPunct="1"/>
            <a:r>
              <a:rPr lang="en-US" altLang="en-US" smtClean="0">
                <a:cs typeface="Times New Roman" panose="02020603050405020304" pitchFamily="18" charset="0"/>
              </a:rPr>
              <a:t>The Weekend Navigator</a:t>
            </a:r>
          </a:p>
        </p:txBody>
      </p:sp>
      <p:sp>
        <p:nvSpPr>
          <p:cNvPr id="55298" name="Rectangle 6"/>
          <p:cNvSpPr>
            <a:spLocks noGrp="1" noChangeArrowheads="1"/>
          </p:cNvSpPr>
          <p:nvPr>
            <p:ph type="sldNum" sz="quarter" idx="12"/>
          </p:nvPr>
        </p:nvSpPr>
        <p:spPr>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53068D8-C3CB-4E15-AD29-46A5DEDA2278}"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52</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sp>
        <p:nvSpPr>
          <p:cNvPr id="55300" name="Rectangle 3"/>
          <p:cNvSpPr>
            <a:spLocks noGrp="1" noChangeArrowheads="1"/>
          </p:cNvSpPr>
          <p:nvPr>
            <p:ph type="subTitle" idx="4294967295"/>
          </p:nvPr>
        </p:nvSpPr>
        <p:spPr>
          <a:xfrm>
            <a:off x="2286000" y="1600200"/>
            <a:ext cx="6858000" cy="2057400"/>
          </a:xfrm>
          <a:ln>
            <a:solidFill>
              <a:schemeClr val="accent4">
                <a:lumMod val="10000"/>
              </a:schemeClr>
            </a:solidFill>
          </a:ln>
        </p:spPr>
        <p:txBody>
          <a:bodyPr/>
          <a:lstStyle/>
          <a:p>
            <a:pPr eaLnBrk="1" hangingPunct="1">
              <a:lnSpc>
                <a:spcPct val="80000"/>
              </a:lnSpc>
            </a:pPr>
            <a:r>
              <a:rPr lang="en-US" altLang="en-US" sz="3600" smtClean="0">
                <a:solidFill>
                  <a:schemeClr val="accent4">
                    <a:lumMod val="10000"/>
                  </a:schemeClr>
                </a:solidFill>
                <a:cs typeface="Times New Roman" panose="02020603050405020304" pitchFamily="18" charset="0"/>
              </a:rPr>
              <a:t>Additional Slides</a:t>
            </a:r>
          </a:p>
        </p:txBody>
      </p:sp>
      <p:pic>
        <p:nvPicPr>
          <p:cNvPr id="6" name="Picture 5" descr="Map1"/>
          <p:cNvPicPr>
            <a:picLocks noChangeAspect="1" noChangeArrowheads="1"/>
          </p:cNvPicPr>
          <p:nvPr/>
        </p:nvPicPr>
        <p:blipFill>
          <a:blip r:embed="rId3"/>
          <a:srcRect/>
          <a:stretch>
            <a:fillRect/>
          </a:stretch>
        </p:blipFill>
        <p:spPr bwMode="auto">
          <a:xfrm>
            <a:off x="2971800" y="2228850"/>
            <a:ext cx="6172200" cy="4629150"/>
          </a:xfrm>
          <a:prstGeom prst="rect">
            <a:avLst/>
          </a:prstGeom>
          <a:noFill/>
          <a:ln w="9525">
            <a:noFill/>
            <a:miter lim="800000"/>
            <a:headEnd/>
            <a:tailEnd/>
          </a:ln>
        </p:spPr>
      </p:pic>
      <p:cxnSp>
        <p:nvCxnSpPr>
          <p:cNvPr id="7" name="Straight Connector 6"/>
          <p:cNvCxnSpPr/>
          <p:nvPr/>
        </p:nvCxnSpPr>
        <p:spPr>
          <a:xfrm>
            <a:off x="533400" y="2286000"/>
            <a:ext cx="4876800" cy="12477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5303" name="Group 13"/>
          <p:cNvGrpSpPr>
            <a:grpSpLocks/>
          </p:cNvGrpSpPr>
          <p:nvPr/>
        </p:nvGrpSpPr>
        <p:grpSpPr bwMode="auto">
          <a:xfrm rot="2437848">
            <a:off x="3767138" y="3035300"/>
            <a:ext cx="849312" cy="384175"/>
            <a:chOff x="5579652" y="3356446"/>
            <a:chExt cx="849312" cy="385007"/>
          </a:xfrm>
        </p:grpSpPr>
        <p:sp>
          <p:nvSpPr>
            <p:cNvPr id="55315"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302 M</a:t>
              </a:r>
            </a:p>
          </p:txBody>
        </p:sp>
        <p:sp>
          <p:nvSpPr>
            <p:cNvPr id="55316"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cxnSp>
        <p:nvCxnSpPr>
          <p:cNvPr id="13" name="Straight Connector 12"/>
          <p:cNvCxnSpPr/>
          <p:nvPr/>
        </p:nvCxnSpPr>
        <p:spPr>
          <a:xfrm rot="16200000" flipH="1">
            <a:off x="3063875" y="4175125"/>
            <a:ext cx="3895725" cy="1174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5305" name="Group 13"/>
          <p:cNvGrpSpPr>
            <a:grpSpLocks/>
          </p:cNvGrpSpPr>
          <p:nvPr/>
        </p:nvGrpSpPr>
        <p:grpSpPr bwMode="auto">
          <a:xfrm rot="6752707">
            <a:off x="4555331" y="2909094"/>
            <a:ext cx="849313" cy="384175"/>
            <a:chOff x="5579652" y="3356446"/>
            <a:chExt cx="849312" cy="385007"/>
          </a:xfrm>
        </p:grpSpPr>
        <p:sp>
          <p:nvSpPr>
            <p:cNvPr id="55313"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195 M</a:t>
              </a:r>
            </a:p>
          </p:txBody>
        </p:sp>
        <p:sp>
          <p:nvSpPr>
            <p:cNvPr id="55314"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sp>
        <p:nvSpPr>
          <p:cNvPr id="19" name="Oval 18"/>
          <p:cNvSpPr/>
          <p:nvPr/>
        </p:nvSpPr>
        <p:spPr bwMode="auto">
          <a:xfrm>
            <a:off x="4800600" y="322580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5307" name="TextBox 35"/>
          <p:cNvSpPr txBox="1">
            <a:spLocks noChangeArrowheads="1"/>
          </p:cNvSpPr>
          <p:nvPr/>
        </p:nvSpPr>
        <p:spPr bwMode="auto">
          <a:xfrm>
            <a:off x="5105400" y="3182938"/>
            <a:ext cx="541338"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55308" name="TextBox 20"/>
          <p:cNvSpPr txBox="1">
            <a:spLocks noChangeArrowheads="1"/>
          </p:cNvSpPr>
          <p:nvPr/>
        </p:nvSpPr>
        <p:spPr bwMode="auto">
          <a:xfrm rot="-2279079">
            <a:off x="5138738" y="3849688"/>
            <a:ext cx="479425"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25" name="Oval 24"/>
          <p:cNvSpPr/>
          <p:nvPr/>
        </p:nvSpPr>
        <p:spPr bwMode="auto">
          <a:xfrm>
            <a:off x="2743200" y="449580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5310" name="TextBox 35"/>
          <p:cNvSpPr txBox="1">
            <a:spLocks noChangeArrowheads="1"/>
          </p:cNvSpPr>
          <p:nvPr/>
        </p:nvSpPr>
        <p:spPr bwMode="auto">
          <a:xfrm>
            <a:off x="2963863" y="4114800"/>
            <a:ext cx="541337"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a:t>
            </a:r>
          </a:p>
          <a:p>
            <a:pPr eaLnBrk="1" hangingPunct="1">
              <a:spcBef>
                <a:spcPct val="0"/>
              </a:spcBef>
              <a:buFontTx/>
              <a:buNone/>
            </a:pPr>
            <a:r>
              <a:rPr lang="en-US" altLang="en-US" sz="1000">
                <a:solidFill>
                  <a:schemeClr val="accent4">
                    <a:lumMod val="10000"/>
                  </a:schemeClr>
                </a:solidFill>
              </a:rPr>
              <a:t>GPS </a:t>
            </a:r>
          </a:p>
        </p:txBody>
      </p:sp>
      <p:sp>
        <p:nvSpPr>
          <p:cNvPr id="27" name="Oval 26"/>
          <p:cNvSpPr/>
          <p:nvPr/>
        </p:nvSpPr>
        <p:spPr>
          <a:xfrm>
            <a:off x="4951413" y="3387725"/>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9" name="Oval 28"/>
          <p:cNvSpPr/>
          <p:nvPr/>
        </p:nvSpPr>
        <p:spPr>
          <a:xfrm>
            <a:off x="2887663" y="4640263"/>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ln>
            <a:solidFill>
              <a:schemeClr val="accent4">
                <a:lumMod val="10000"/>
              </a:schemeClr>
            </a:solidFill>
          </a:ln>
        </p:spPr>
        <p:txBody>
          <a:bodyPr/>
          <a:lstStyle/>
          <a:p>
            <a:pPr eaLnBrk="1" hangingPunct="1"/>
            <a:r>
              <a:rPr lang="en-US" altLang="en-US" smtClean="0">
                <a:cs typeface="Times New Roman" panose="02020603050405020304" pitchFamily="18" charset="0"/>
              </a:rPr>
              <a:t>The Weekend Navigator</a:t>
            </a:r>
          </a:p>
        </p:txBody>
      </p:sp>
      <p:sp>
        <p:nvSpPr>
          <p:cNvPr id="56322" name="Rectangle 6"/>
          <p:cNvSpPr>
            <a:spLocks noGrp="1" noChangeArrowheads="1"/>
          </p:cNvSpPr>
          <p:nvPr>
            <p:ph type="sldNum" sz="quarter" idx="12"/>
          </p:nvPr>
        </p:nvSpPr>
        <p:spPr>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A3E9A59-D158-44E7-8AD4-A59F60C84950}"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53</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sp>
        <p:nvSpPr>
          <p:cNvPr id="56324" name="Rectangle 3"/>
          <p:cNvSpPr>
            <a:spLocks noGrp="1" noChangeArrowheads="1"/>
          </p:cNvSpPr>
          <p:nvPr>
            <p:ph type="subTitle" idx="4294967295"/>
          </p:nvPr>
        </p:nvSpPr>
        <p:spPr>
          <a:xfrm>
            <a:off x="2286000" y="1600200"/>
            <a:ext cx="6858000" cy="2057400"/>
          </a:xfrm>
          <a:ln>
            <a:solidFill>
              <a:schemeClr val="accent4">
                <a:lumMod val="10000"/>
              </a:schemeClr>
            </a:solidFill>
          </a:ln>
        </p:spPr>
        <p:txBody>
          <a:bodyPr/>
          <a:lstStyle/>
          <a:p>
            <a:pPr eaLnBrk="1" hangingPunct="1">
              <a:lnSpc>
                <a:spcPct val="80000"/>
              </a:lnSpc>
            </a:pPr>
            <a:r>
              <a:rPr lang="en-US" altLang="en-US" sz="3600" smtClean="0">
                <a:solidFill>
                  <a:schemeClr val="accent4">
                    <a:lumMod val="10000"/>
                  </a:schemeClr>
                </a:solidFill>
                <a:cs typeface="Times New Roman" panose="02020603050405020304" pitchFamily="18" charset="0"/>
              </a:rPr>
              <a:t>Additional Slides</a:t>
            </a:r>
          </a:p>
        </p:txBody>
      </p:sp>
      <p:pic>
        <p:nvPicPr>
          <p:cNvPr id="56325"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Map1"/>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chemeClr val="accent4">
                <a:lumMod val="10000"/>
              </a:schemeClr>
            </a:solidFill>
            <a:miter lim="800000"/>
            <a:headEnd/>
            <a:tailEnd/>
          </a:ln>
        </p:spPr>
      </p:pic>
      <p:cxnSp>
        <p:nvCxnSpPr>
          <p:cNvPr id="7" name="Straight Connector 6"/>
          <p:cNvCxnSpPr/>
          <p:nvPr/>
        </p:nvCxnSpPr>
        <p:spPr>
          <a:xfrm>
            <a:off x="533400" y="2286000"/>
            <a:ext cx="4876800" cy="12477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6328" name="Group 13"/>
          <p:cNvGrpSpPr>
            <a:grpSpLocks/>
          </p:cNvGrpSpPr>
          <p:nvPr/>
        </p:nvGrpSpPr>
        <p:grpSpPr bwMode="auto">
          <a:xfrm rot="2437848">
            <a:off x="3767138" y="3035300"/>
            <a:ext cx="849312" cy="384175"/>
            <a:chOff x="5579652" y="3356446"/>
            <a:chExt cx="849312" cy="385007"/>
          </a:xfrm>
        </p:grpSpPr>
        <p:sp>
          <p:nvSpPr>
            <p:cNvPr id="56342"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302 M</a:t>
              </a:r>
            </a:p>
          </p:txBody>
        </p:sp>
        <p:sp>
          <p:nvSpPr>
            <p:cNvPr id="56343"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cxnSp>
        <p:nvCxnSpPr>
          <p:cNvPr id="13" name="Straight Connector 12"/>
          <p:cNvCxnSpPr/>
          <p:nvPr/>
        </p:nvCxnSpPr>
        <p:spPr>
          <a:xfrm rot="16200000" flipH="1">
            <a:off x="3063875" y="4175125"/>
            <a:ext cx="3895725" cy="1174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6330" name="Group 13"/>
          <p:cNvGrpSpPr>
            <a:grpSpLocks/>
          </p:cNvGrpSpPr>
          <p:nvPr/>
        </p:nvGrpSpPr>
        <p:grpSpPr bwMode="auto">
          <a:xfrm rot="6752707">
            <a:off x="4555331" y="2909094"/>
            <a:ext cx="849313" cy="384175"/>
            <a:chOff x="5579652" y="3356446"/>
            <a:chExt cx="849312" cy="385007"/>
          </a:xfrm>
        </p:grpSpPr>
        <p:sp>
          <p:nvSpPr>
            <p:cNvPr id="56340"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195 M</a:t>
              </a:r>
            </a:p>
          </p:txBody>
        </p:sp>
        <p:sp>
          <p:nvSpPr>
            <p:cNvPr id="56341"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sp>
        <p:nvSpPr>
          <p:cNvPr id="19" name="Oval 18"/>
          <p:cNvSpPr/>
          <p:nvPr/>
        </p:nvSpPr>
        <p:spPr bwMode="auto">
          <a:xfrm>
            <a:off x="4800600" y="322580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6332" name="TextBox 35"/>
          <p:cNvSpPr txBox="1">
            <a:spLocks noChangeArrowheads="1"/>
          </p:cNvSpPr>
          <p:nvPr/>
        </p:nvSpPr>
        <p:spPr bwMode="auto">
          <a:xfrm>
            <a:off x="5105400" y="3182938"/>
            <a:ext cx="541338"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56333" name="TextBox 20"/>
          <p:cNvSpPr txBox="1">
            <a:spLocks noChangeArrowheads="1"/>
          </p:cNvSpPr>
          <p:nvPr/>
        </p:nvSpPr>
        <p:spPr bwMode="auto">
          <a:xfrm rot="-2279079">
            <a:off x="5138738" y="3849688"/>
            <a:ext cx="479425"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24" name="Arc 23"/>
          <p:cNvSpPr/>
          <p:nvPr/>
        </p:nvSpPr>
        <p:spPr>
          <a:xfrm rot="15009189">
            <a:off x="5226050" y="3635376"/>
            <a:ext cx="282575" cy="260350"/>
          </a:xfrm>
          <a:prstGeom prst="arc">
            <a:avLst>
              <a:gd name="adj1" fmla="val 16200000"/>
              <a:gd name="adj2" fmla="val 5167391"/>
            </a:avLst>
          </a:prstGeom>
          <a:ln w="28575">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25" name="Oval 24"/>
          <p:cNvSpPr/>
          <p:nvPr/>
        </p:nvSpPr>
        <p:spPr bwMode="auto">
          <a:xfrm>
            <a:off x="2743200" y="449580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6336" name="TextBox 35"/>
          <p:cNvSpPr txBox="1">
            <a:spLocks noChangeArrowheads="1"/>
          </p:cNvSpPr>
          <p:nvPr/>
        </p:nvSpPr>
        <p:spPr bwMode="auto">
          <a:xfrm>
            <a:off x="2963863" y="4114800"/>
            <a:ext cx="541337"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smtClean="0">
                <a:solidFill>
                  <a:schemeClr val="accent4">
                    <a:lumMod val="10000"/>
                  </a:schemeClr>
                </a:solidFill>
              </a:rPr>
              <a:t>1700</a:t>
            </a:r>
            <a:endParaRPr lang="en-US" altLang="en-US" sz="1000">
              <a:solidFill>
                <a:schemeClr val="accent4">
                  <a:lumMod val="10000"/>
                </a:schemeClr>
              </a:solidFill>
            </a:endParaRPr>
          </a:p>
          <a:p>
            <a:pPr eaLnBrk="1" hangingPunct="1">
              <a:spcBef>
                <a:spcPct val="0"/>
              </a:spcBef>
              <a:buFontTx/>
              <a:buNone/>
            </a:pPr>
            <a:r>
              <a:rPr lang="en-US" altLang="en-US" sz="1000" dirty="0">
                <a:solidFill>
                  <a:schemeClr val="accent4">
                    <a:lumMod val="10000"/>
                  </a:schemeClr>
                </a:solidFill>
              </a:rPr>
              <a:t>GPS </a:t>
            </a:r>
          </a:p>
        </p:txBody>
      </p:sp>
      <p:sp>
        <p:nvSpPr>
          <p:cNvPr id="27" name="Oval 26"/>
          <p:cNvSpPr/>
          <p:nvPr/>
        </p:nvSpPr>
        <p:spPr>
          <a:xfrm>
            <a:off x="4951413" y="3387725"/>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9" name="Oval 28"/>
          <p:cNvSpPr/>
          <p:nvPr/>
        </p:nvSpPr>
        <p:spPr>
          <a:xfrm>
            <a:off x="2887663" y="4640263"/>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30" name="Oval 29"/>
          <p:cNvSpPr/>
          <p:nvPr/>
        </p:nvSpPr>
        <p:spPr>
          <a:xfrm>
            <a:off x="5329238" y="3733800"/>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endParaRPr lang="en-US" dirty="0"/>
          </a:p>
        </p:txBody>
      </p:sp>
      <p:sp>
        <p:nvSpPr>
          <p:cNvPr id="57346" name="Rectangle 6"/>
          <p:cNvSpPr>
            <a:spLocks noGrp="1" noChangeArrowheads="1"/>
          </p:cNvSpPr>
          <p:nvPr>
            <p:ph type="sldNum" sz="quarter" idx="12"/>
          </p:nvPr>
        </p:nvSpPr>
        <p:spPr>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ABDA31D1-4567-4B89-B224-7145C0C618C4}"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54</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pic>
        <p:nvPicPr>
          <p:cNvPr id="6" name="Picture 5" descr="Map1"/>
          <p:cNvPicPr>
            <a:picLocks noChangeAspect="1" noChangeArrowheads="1"/>
          </p:cNvPicPr>
          <p:nvPr/>
        </p:nvPicPr>
        <p:blipFill>
          <a:blip r:embed="rId3"/>
          <a:srcRect r="30000"/>
          <a:stretch>
            <a:fillRect/>
          </a:stretch>
        </p:blipFill>
        <p:spPr bwMode="auto">
          <a:xfrm>
            <a:off x="0" y="0"/>
            <a:ext cx="6400800" cy="6858000"/>
          </a:xfrm>
          <a:prstGeom prst="rect">
            <a:avLst/>
          </a:prstGeom>
          <a:noFill/>
          <a:ln w="9525">
            <a:solidFill>
              <a:schemeClr val="accent4">
                <a:lumMod val="10000"/>
              </a:schemeClr>
            </a:solidFill>
            <a:miter lim="800000"/>
            <a:headEnd/>
            <a:tailEnd/>
          </a:ln>
        </p:spPr>
      </p:pic>
      <p:cxnSp>
        <p:nvCxnSpPr>
          <p:cNvPr id="7" name="Straight Connector 6"/>
          <p:cNvCxnSpPr/>
          <p:nvPr/>
        </p:nvCxnSpPr>
        <p:spPr>
          <a:xfrm>
            <a:off x="533400" y="2286000"/>
            <a:ext cx="4876800" cy="12477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7349" name="Group 13"/>
          <p:cNvGrpSpPr>
            <a:grpSpLocks/>
          </p:cNvGrpSpPr>
          <p:nvPr/>
        </p:nvGrpSpPr>
        <p:grpSpPr bwMode="auto">
          <a:xfrm rot="2437848">
            <a:off x="3767138" y="3035300"/>
            <a:ext cx="849312" cy="384175"/>
            <a:chOff x="5579652" y="3356446"/>
            <a:chExt cx="849312" cy="385007"/>
          </a:xfrm>
        </p:grpSpPr>
        <p:sp>
          <p:nvSpPr>
            <p:cNvPr id="57363"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302 M</a:t>
              </a:r>
            </a:p>
          </p:txBody>
        </p:sp>
        <p:sp>
          <p:nvSpPr>
            <p:cNvPr id="57364"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cxnSp>
        <p:nvCxnSpPr>
          <p:cNvPr id="13" name="Straight Connector 12"/>
          <p:cNvCxnSpPr/>
          <p:nvPr/>
        </p:nvCxnSpPr>
        <p:spPr>
          <a:xfrm rot="16200000" flipH="1">
            <a:off x="3063875" y="4175125"/>
            <a:ext cx="3895725" cy="117475"/>
          </a:xfrm>
          <a:prstGeom prst="line">
            <a:avLst/>
          </a:prstGeom>
          <a:ln w="127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cxnSp>
      <p:grpSp>
        <p:nvGrpSpPr>
          <p:cNvPr id="57351" name="Group 13"/>
          <p:cNvGrpSpPr>
            <a:grpSpLocks/>
          </p:cNvGrpSpPr>
          <p:nvPr/>
        </p:nvGrpSpPr>
        <p:grpSpPr bwMode="auto">
          <a:xfrm rot="6752707">
            <a:off x="4555331" y="2909094"/>
            <a:ext cx="849313" cy="384175"/>
            <a:chOff x="5579652" y="3356446"/>
            <a:chExt cx="849312" cy="385007"/>
          </a:xfrm>
        </p:grpSpPr>
        <p:sp>
          <p:nvSpPr>
            <p:cNvPr id="57361" name="TextBox 14"/>
            <p:cNvSpPr txBox="1">
              <a:spLocks noChangeArrowheads="1"/>
            </p:cNvSpPr>
            <p:nvPr/>
          </p:nvSpPr>
          <p:spPr bwMode="auto">
            <a:xfrm rot="-1552342">
              <a:off x="5638703" y="3509678"/>
              <a:ext cx="708025" cy="231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195 M</a:t>
              </a:r>
            </a:p>
          </p:txBody>
        </p:sp>
        <p:sp>
          <p:nvSpPr>
            <p:cNvPr id="57362" name="TextBox 15"/>
            <p:cNvSpPr txBox="1">
              <a:spLocks noChangeArrowheads="1"/>
            </p:cNvSpPr>
            <p:nvPr/>
          </p:nvSpPr>
          <p:spPr bwMode="auto">
            <a:xfrm rot="-1551835">
              <a:off x="5579652" y="3356446"/>
              <a:ext cx="849312" cy="230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chemeClr val="accent4">
                      <a:lumMod val="10000"/>
                    </a:schemeClr>
                  </a:solidFill>
                </a:rPr>
                <a:t>1715 </a:t>
              </a:r>
            </a:p>
          </p:txBody>
        </p:sp>
      </p:grpSp>
      <p:sp>
        <p:nvSpPr>
          <p:cNvPr id="57352" name="TextBox 35"/>
          <p:cNvSpPr txBox="1">
            <a:spLocks noChangeArrowheads="1"/>
          </p:cNvSpPr>
          <p:nvPr/>
        </p:nvSpPr>
        <p:spPr bwMode="auto">
          <a:xfrm>
            <a:off x="5105400" y="3182938"/>
            <a:ext cx="541338"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57353" name="TextBox 20"/>
          <p:cNvSpPr txBox="1">
            <a:spLocks noChangeArrowheads="1"/>
          </p:cNvSpPr>
          <p:nvPr/>
        </p:nvSpPr>
        <p:spPr bwMode="auto">
          <a:xfrm rot="-2279079">
            <a:off x="5138738" y="3849688"/>
            <a:ext cx="479425" cy="246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1715 </a:t>
            </a:r>
          </a:p>
        </p:txBody>
      </p:sp>
      <p:sp>
        <p:nvSpPr>
          <p:cNvPr id="25" name="Oval 24"/>
          <p:cNvSpPr/>
          <p:nvPr/>
        </p:nvSpPr>
        <p:spPr bwMode="auto">
          <a:xfrm>
            <a:off x="2743200" y="4495800"/>
            <a:ext cx="381000" cy="381000"/>
          </a:xfrm>
          <a:prstGeom prst="ellipse">
            <a:avLst/>
          </a:prstGeom>
          <a:noFill/>
          <a:ln w="1905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57355" name="TextBox 35"/>
          <p:cNvSpPr txBox="1">
            <a:spLocks noChangeArrowheads="1"/>
          </p:cNvSpPr>
          <p:nvPr/>
        </p:nvSpPr>
        <p:spPr bwMode="auto">
          <a:xfrm>
            <a:off x="2963863" y="4114800"/>
            <a:ext cx="541337"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solidFill>
                  <a:schemeClr val="accent4">
                    <a:lumMod val="10000"/>
                  </a:schemeClr>
                </a:solidFill>
              </a:rPr>
              <a:t>1700</a:t>
            </a:r>
          </a:p>
          <a:p>
            <a:pPr eaLnBrk="1" hangingPunct="1">
              <a:spcBef>
                <a:spcPct val="0"/>
              </a:spcBef>
              <a:buFontTx/>
              <a:buNone/>
            </a:pPr>
            <a:r>
              <a:rPr lang="en-US" altLang="en-US" sz="1000">
                <a:solidFill>
                  <a:schemeClr val="accent4">
                    <a:lumMod val="10000"/>
                  </a:schemeClr>
                </a:solidFill>
              </a:rPr>
              <a:t>GPS </a:t>
            </a:r>
          </a:p>
        </p:txBody>
      </p:sp>
      <p:sp>
        <p:nvSpPr>
          <p:cNvPr id="27" name="Oval 26"/>
          <p:cNvSpPr/>
          <p:nvPr/>
        </p:nvSpPr>
        <p:spPr>
          <a:xfrm>
            <a:off x="4951413" y="3387725"/>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29" name="Oval 28"/>
          <p:cNvSpPr/>
          <p:nvPr/>
        </p:nvSpPr>
        <p:spPr>
          <a:xfrm>
            <a:off x="2887663" y="4640263"/>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sp>
        <p:nvSpPr>
          <p:cNvPr id="30" name="Oval 29"/>
          <p:cNvSpPr/>
          <p:nvPr/>
        </p:nvSpPr>
        <p:spPr>
          <a:xfrm>
            <a:off x="5334000" y="3733800"/>
            <a:ext cx="76200" cy="76200"/>
          </a:xfrm>
          <a:prstGeom prst="ellipse">
            <a:avLst/>
          </a:prstGeom>
          <a:solidFill>
            <a:schemeClr val="tx1"/>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4">
                  <a:lumMod val="10000"/>
                </a:schemeClr>
              </a:solidFill>
            </a:endParaRPr>
          </a:p>
        </p:txBody>
      </p:sp>
      <p:cxnSp>
        <p:nvCxnSpPr>
          <p:cNvPr id="28" name="Straight Arrow Connector 27"/>
          <p:cNvCxnSpPr>
            <a:endCxn id="27" idx="5"/>
          </p:cNvCxnSpPr>
          <p:nvPr/>
        </p:nvCxnSpPr>
        <p:spPr>
          <a:xfrm rot="10800000">
            <a:off x="5016500" y="3452813"/>
            <a:ext cx="317500" cy="280987"/>
          </a:xfrm>
          <a:prstGeom prst="straightConnector1">
            <a:avLst/>
          </a:prstGeom>
          <a:ln w="19050">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360" name="TextBox 36"/>
          <p:cNvSpPr txBox="1">
            <a:spLocks noChangeArrowheads="1"/>
          </p:cNvSpPr>
          <p:nvPr/>
        </p:nvSpPr>
        <p:spPr bwMode="auto">
          <a:xfrm>
            <a:off x="6781800" y="1981200"/>
            <a:ext cx="2133600" cy="30464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solidFill>
                  <a:schemeClr val="accent4">
                    <a:lumMod val="10000"/>
                  </a:schemeClr>
                </a:solidFill>
              </a:rPr>
              <a:t>Set = 330°</a:t>
            </a:r>
          </a:p>
          <a:p>
            <a:pPr eaLnBrk="1" hangingPunct="1">
              <a:spcBef>
                <a:spcPct val="0"/>
              </a:spcBef>
              <a:buFontTx/>
              <a:buNone/>
            </a:pPr>
            <a:endParaRPr lang="en-US" altLang="en-US" sz="1600" dirty="0">
              <a:solidFill>
                <a:schemeClr val="accent4">
                  <a:lumMod val="10000"/>
                </a:schemeClr>
              </a:solidFill>
            </a:endParaRPr>
          </a:p>
          <a:p>
            <a:pPr eaLnBrk="1" hangingPunct="1">
              <a:spcBef>
                <a:spcPct val="0"/>
              </a:spcBef>
              <a:buFontTx/>
              <a:buNone/>
            </a:pPr>
            <a:r>
              <a:rPr lang="en-US" altLang="en-US" sz="1600" dirty="0">
                <a:solidFill>
                  <a:schemeClr val="accent4">
                    <a:lumMod val="10000"/>
                  </a:schemeClr>
                </a:solidFill>
              </a:rPr>
              <a:t>Moved 0.5 nm during 15 min pd.</a:t>
            </a:r>
          </a:p>
          <a:p>
            <a:pPr eaLnBrk="1" hangingPunct="1">
              <a:spcBef>
                <a:spcPct val="0"/>
              </a:spcBef>
              <a:buFontTx/>
              <a:buNone/>
            </a:pPr>
            <a:r>
              <a:rPr lang="en-US" altLang="en-US" sz="1600" dirty="0">
                <a:solidFill>
                  <a:schemeClr val="accent4">
                    <a:lumMod val="10000"/>
                  </a:schemeClr>
                </a:solidFill>
              </a:rPr>
              <a:t>Speed??</a:t>
            </a:r>
          </a:p>
          <a:p>
            <a:pPr eaLnBrk="1" hangingPunct="1">
              <a:spcBef>
                <a:spcPct val="0"/>
              </a:spcBef>
              <a:buFontTx/>
              <a:buNone/>
            </a:pPr>
            <a:endParaRPr lang="en-US" altLang="en-US" sz="1600" dirty="0">
              <a:solidFill>
                <a:schemeClr val="accent4">
                  <a:lumMod val="10000"/>
                </a:schemeClr>
              </a:solidFill>
            </a:endParaRPr>
          </a:p>
          <a:p>
            <a:pPr eaLnBrk="1" hangingPunct="1">
              <a:spcBef>
                <a:spcPct val="0"/>
              </a:spcBef>
              <a:buFontTx/>
              <a:buNone/>
            </a:pPr>
            <a:r>
              <a:rPr lang="en-US" altLang="en-US" sz="1600" i="1" dirty="0">
                <a:solidFill>
                  <a:schemeClr val="accent4">
                    <a:lumMod val="10000"/>
                  </a:schemeClr>
                </a:solidFill>
              </a:rPr>
              <a:t>60D ST</a:t>
            </a:r>
          </a:p>
          <a:p>
            <a:pPr eaLnBrk="1" hangingPunct="1">
              <a:spcBef>
                <a:spcPct val="0"/>
              </a:spcBef>
              <a:buFontTx/>
              <a:buNone/>
            </a:pPr>
            <a:r>
              <a:rPr lang="en-US" altLang="en-US" sz="1600" dirty="0">
                <a:solidFill>
                  <a:schemeClr val="accent4">
                    <a:lumMod val="10000"/>
                  </a:schemeClr>
                </a:solidFill>
              </a:rPr>
              <a:t>60 x 0.5 = 30</a:t>
            </a:r>
          </a:p>
          <a:p>
            <a:pPr eaLnBrk="1" hangingPunct="1">
              <a:spcBef>
                <a:spcPct val="0"/>
              </a:spcBef>
              <a:buFontTx/>
              <a:buNone/>
            </a:pPr>
            <a:r>
              <a:rPr lang="en-US" altLang="en-US" sz="1600" dirty="0">
                <a:solidFill>
                  <a:schemeClr val="accent4">
                    <a:lumMod val="10000"/>
                  </a:schemeClr>
                </a:solidFill>
              </a:rPr>
              <a:t>30/10 = 3.0 </a:t>
            </a:r>
            <a:r>
              <a:rPr lang="en-US" altLang="en-US" sz="1600" dirty="0" err="1" smtClean="0">
                <a:solidFill>
                  <a:schemeClr val="accent4">
                    <a:lumMod val="10000"/>
                  </a:schemeClr>
                </a:solidFill>
              </a:rPr>
              <a:t>kn</a:t>
            </a:r>
            <a:endParaRPr lang="en-US" altLang="en-US" sz="1600" dirty="0" smtClean="0">
              <a:solidFill>
                <a:schemeClr val="accent4">
                  <a:lumMod val="10000"/>
                </a:schemeClr>
              </a:solidFill>
            </a:endParaRPr>
          </a:p>
          <a:p>
            <a:pPr eaLnBrk="1" hangingPunct="1">
              <a:spcBef>
                <a:spcPct val="0"/>
              </a:spcBef>
              <a:buFontTx/>
              <a:buNone/>
            </a:pPr>
            <a:endParaRPr lang="en-US" altLang="en-US" sz="1600" dirty="0">
              <a:solidFill>
                <a:schemeClr val="accent4">
                  <a:lumMod val="10000"/>
                </a:schemeClr>
              </a:solidFill>
            </a:endParaRPr>
          </a:p>
          <a:p>
            <a:pPr eaLnBrk="1" hangingPunct="1">
              <a:spcBef>
                <a:spcPct val="0"/>
              </a:spcBef>
              <a:buFontTx/>
              <a:buNone/>
            </a:pPr>
            <a:r>
              <a:rPr lang="en-US" altLang="en-US" sz="1600" dirty="0" smtClean="0">
                <a:solidFill>
                  <a:schemeClr val="accent4">
                    <a:lumMod val="10000"/>
                  </a:schemeClr>
                </a:solidFill>
              </a:rPr>
              <a:t>Drift = 3.0 </a:t>
            </a:r>
            <a:r>
              <a:rPr lang="en-US" altLang="en-US" sz="1600" dirty="0" err="1" smtClean="0">
                <a:solidFill>
                  <a:schemeClr val="accent4">
                    <a:lumMod val="10000"/>
                  </a:schemeClr>
                </a:solidFill>
              </a:rPr>
              <a:t>kn</a:t>
            </a:r>
            <a:endParaRPr lang="en-US" altLang="en-US" sz="1600" dirty="0" smtClean="0">
              <a:solidFill>
                <a:schemeClr val="accent4">
                  <a:lumMod val="10000"/>
                </a:schemeClr>
              </a:solidFill>
            </a:endParaRPr>
          </a:p>
          <a:p>
            <a:pPr eaLnBrk="1" hangingPunct="1">
              <a:spcBef>
                <a:spcPct val="0"/>
              </a:spcBef>
              <a:buFontTx/>
              <a:buNone/>
            </a:pPr>
            <a:endParaRPr lang="en-US" altLang="en-US" sz="1600" dirty="0">
              <a:solidFill>
                <a:schemeClr val="accent4">
                  <a:lumMod val="10000"/>
                </a:schemeClr>
              </a:solidFill>
            </a:endParaRP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152400" y="8572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0" dirty="0">
                <a:solidFill>
                  <a:schemeClr val="tx2"/>
                </a:solidFill>
                <a:cs typeface="Tahoma" panose="020B0604030504040204" pitchFamily="34" charset="0"/>
              </a:rPr>
              <a:t>Height of Tide using Rule of 12ths</a:t>
            </a:r>
          </a:p>
        </p:txBody>
      </p:sp>
      <p:sp>
        <p:nvSpPr>
          <p:cNvPr id="5837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6CAA228C-3E3E-4B29-A27A-83DD4B840E6B}"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55</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b="1" dirty="0">
                <a:solidFill>
                  <a:schemeClr val="accent4">
                    <a:lumMod val="10000"/>
                  </a:schemeClr>
                </a:solidFill>
                <a:latin typeface="Arial" charset="0"/>
                <a:cs typeface="Arial" charset="0"/>
              </a:rPr>
              <a:t>1, 2, 3, 3, 2, 1 = 12</a:t>
            </a:r>
          </a:p>
        </p:txBody>
      </p:sp>
      <p:sp>
        <p:nvSpPr>
          <p:cNvPr id="5" name="Left Brace 4"/>
          <p:cNvSpPr/>
          <p:nvPr/>
        </p:nvSpPr>
        <p:spPr>
          <a:xfrm rot="16200000">
            <a:off x="3771900" y="1409700"/>
            <a:ext cx="1143000" cy="2895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6" name="Text Box 6"/>
          <p:cNvSpPr txBox="1">
            <a:spLocks noChangeArrowheads="1"/>
          </p:cNvSpPr>
          <p:nvPr/>
        </p:nvSpPr>
        <p:spPr bwMode="auto">
          <a:xfrm>
            <a:off x="1143000" y="3581400"/>
            <a:ext cx="6477000" cy="1384300"/>
          </a:xfrm>
          <a:prstGeom prst="rect">
            <a:avLst/>
          </a:prstGeom>
          <a:noFill/>
          <a:ln w="50800">
            <a:noFill/>
            <a:miter lim="800000"/>
            <a:headEnd/>
            <a:tailEnd type="none" w="med" len="lg"/>
          </a:ln>
        </p:spPr>
        <p:txBody>
          <a:bodyPr>
            <a:spAutoFit/>
          </a:bodyPr>
          <a:lstStyle/>
          <a:p>
            <a:pPr algn="ctr">
              <a:spcBef>
                <a:spcPct val="50000"/>
              </a:spcBef>
              <a:defRPr/>
            </a:pPr>
            <a:r>
              <a:rPr lang="en-US" sz="2400" dirty="0">
                <a:solidFill>
                  <a:schemeClr val="accent4">
                    <a:lumMod val="10000"/>
                  </a:schemeClr>
                </a:solidFill>
                <a:latin typeface="Arial" charset="0"/>
                <a:cs typeface="Arial" charset="0"/>
              </a:rPr>
              <a:t>These 6 numbers represent 6 equal time periods between HW and LW (or vice versa)</a:t>
            </a:r>
          </a:p>
          <a:p>
            <a:pPr algn="ctr">
              <a:spcBef>
                <a:spcPct val="50000"/>
              </a:spcBef>
              <a:defRPr/>
            </a:pPr>
            <a:r>
              <a:rPr lang="en-US" sz="2400" dirty="0">
                <a:solidFill>
                  <a:schemeClr val="accent4">
                    <a:lumMod val="10000"/>
                  </a:schemeClr>
                </a:solidFill>
                <a:latin typeface="Arial" charset="0"/>
                <a:cs typeface="Arial" charset="0"/>
              </a:rPr>
              <a:t>And add up to 12</a:t>
            </a:r>
          </a:p>
        </p:txBody>
      </p:sp>
      <p:sp>
        <p:nvSpPr>
          <p:cNvPr id="7"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HW</a:t>
            </a:r>
          </a:p>
        </p:txBody>
      </p:sp>
      <p:sp>
        <p:nvSpPr>
          <p:cNvPr id="8"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5" grpId="0" animBg="1"/>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D68E893-84B8-43AD-9469-D3019E551595}"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56</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b="1" dirty="0">
                <a:solidFill>
                  <a:schemeClr val="accent4">
                    <a:lumMod val="10000"/>
                  </a:schemeClr>
                </a:solidFill>
                <a:latin typeface="Arial" charset="0"/>
                <a:cs typeface="Arial" charset="0"/>
              </a:rPr>
              <a:t>1</a:t>
            </a:r>
            <a:r>
              <a:rPr lang="en-US" sz="4000" dirty="0">
                <a:solidFill>
                  <a:schemeClr val="accent4">
                    <a:lumMod val="10000"/>
                  </a:schemeClr>
                </a:solidFill>
                <a:latin typeface="Arial" charset="0"/>
                <a:cs typeface="Arial" charset="0"/>
              </a:rPr>
              <a:t>,</a:t>
            </a:r>
            <a:r>
              <a:rPr lang="en-US" sz="4000" b="1" dirty="0">
                <a:solidFill>
                  <a:schemeClr val="accent4">
                    <a:lumMod val="10000"/>
                  </a:schemeClr>
                </a:solidFill>
                <a:latin typeface="Arial" charset="0"/>
                <a:cs typeface="Arial" charset="0"/>
              </a:rPr>
              <a:t> </a:t>
            </a:r>
            <a:r>
              <a:rPr lang="en-US" sz="4000" dirty="0">
                <a:solidFill>
                  <a:schemeClr val="accent4">
                    <a:lumMod val="10000"/>
                  </a:schemeClr>
                </a:solidFill>
                <a:latin typeface="Arial" charset="0"/>
                <a:cs typeface="Arial" charset="0"/>
              </a:rPr>
              <a:t>2, 3, 3, 2, 1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24003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6" name="Text Box 6"/>
          <p:cNvSpPr txBox="1">
            <a:spLocks noChangeArrowheads="1"/>
          </p:cNvSpPr>
          <p:nvPr/>
        </p:nvSpPr>
        <p:spPr bwMode="auto">
          <a:xfrm>
            <a:off x="1066800" y="3581400"/>
            <a:ext cx="70104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1</a:t>
            </a:r>
            <a:r>
              <a:rPr lang="en-US" sz="2400" baseline="30000" dirty="0">
                <a:solidFill>
                  <a:schemeClr val="accent4">
                    <a:lumMod val="10000"/>
                  </a:schemeClr>
                </a:solidFill>
                <a:latin typeface="Arial" charset="0"/>
                <a:cs typeface="Arial" charset="0"/>
              </a:rPr>
              <a:t>st</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1/12</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of the tidal range</a:t>
            </a:r>
          </a:p>
        </p:txBody>
      </p:sp>
      <p:sp>
        <p:nvSpPr>
          <p:cNvPr id="59399"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HW</a:t>
            </a:r>
          </a:p>
        </p:txBody>
      </p:sp>
      <p:sp>
        <p:nvSpPr>
          <p:cNvPr id="59400"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E3141D5-7546-4099-A886-C9CB25A6039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57</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dirty="0">
                <a:solidFill>
                  <a:schemeClr val="accent4">
                    <a:lumMod val="10000"/>
                  </a:schemeClr>
                </a:solidFill>
                <a:latin typeface="Arial" charset="0"/>
                <a:cs typeface="Arial" charset="0"/>
              </a:rPr>
              <a:t>1,</a:t>
            </a:r>
            <a:r>
              <a:rPr lang="en-US" sz="4000" b="1" dirty="0">
                <a:solidFill>
                  <a:schemeClr val="accent4">
                    <a:lumMod val="10000"/>
                  </a:schemeClr>
                </a:solidFill>
                <a:latin typeface="Arial" charset="0"/>
                <a:cs typeface="Arial" charset="0"/>
              </a:rPr>
              <a:t> 2</a:t>
            </a:r>
            <a:r>
              <a:rPr lang="en-US" sz="4000" dirty="0">
                <a:solidFill>
                  <a:schemeClr val="accent4">
                    <a:lumMod val="10000"/>
                  </a:schemeClr>
                </a:solidFill>
                <a:latin typeface="Arial" charset="0"/>
                <a:cs typeface="Arial" charset="0"/>
              </a:rPr>
              <a:t>, 3, 3, 2, 1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29337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 Box 6"/>
          <p:cNvSpPr txBox="1">
            <a:spLocks noChangeArrowheads="1"/>
          </p:cNvSpPr>
          <p:nvPr/>
        </p:nvSpPr>
        <p:spPr bwMode="auto">
          <a:xfrm>
            <a:off x="1066800" y="3581400"/>
            <a:ext cx="70866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2</a:t>
            </a:r>
            <a:r>
              <a:rPr lang="en-US" sz="2400" baseline="30000" dirty="0">
                <a:solidFill>
                  <a:schemeClr val="accent4">
                    <a:lumMod val="10000"/>
                  </a:schemeClr>
                </a:solidFill>
                <a:latin typeface="Arial" charset="0"/>
                <a:cs typeface="Arial" charset="0"/>
              </a:rPr>
              <a:t>nd</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2/12</a:t>
            </a:r>
            <a:r>
              <a:rPr lang="en-US" sz="2400" baseline="30000" dirty="0">
                <a:solidFill>
                  <a:schemeClr val="accent4">
                    <a:lumMod val="10000"/>
                  </a:schemeClr>
                </a:solidFill>
                <a:latin typeface="Arial" charset="0"/>
                <a:cs typeface="Arial" charset="0"/>
              </a:rPr>
              <a:t>ths</a:t>
            </a:r>
            <a:r>
              <a:rPr lang="en-US" sz="2400" dirty="0">
                <a:solidFill>
                  <a:schemeClr val="accent4">
                    <a:lumMod val="10000"/>
                  </a:schemeClr>
                </a:solidFill>
                <a:latin typeface="Arial" charset="0"/>
                <a:cs typeface="Arial" charset="0"/>
              </a:rPr>
              <a:t> of the tidal range</a:t>
            </a:r>
          </a:p>
        </p:txBody>
      </p:sp>
      <p:sp>
        <p:nvSpPr>
          <p:cNvPr id="60423"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dirty="0">
                <a:solidFill>
                  <a:schemeClr val="accent4">
                    <a:lumMod val="10000"/>
                  </a:schemeClr>
                </a:solidFill>
              </a:rPr>
              <a:t>HW</a:t>
            </a:r>
          </a:p>
        </p:txBody>
      </p:sp>
      <p:sp>
        <p:nvSpPr>
          <p:cNvPr id="60424"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E530BD1-1F17-4919-9DE2-112B414AE292}"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58</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dirty="0">
                <a:solidFill>
                  <a:schemeClr val="accent4">
                    <a:lumMod val="10000"/>
                  </a:schemeClr>
                </a:solidFill>
                <a:latin typeface="Arial" charset="0"/>
                <a:cs typeface="Arial" charset="0"/>
              </a:rPr>
              <a:t>1,</a:t>
            </a:r>
            <a:r>
              <a:rPr lang="en-US" sz="4000" b="1" dirty="0">
                <a:solidFill>
                  <a:schemeClr val="accent4">
                    <a:lumMod val="10000"/>
                  </a:schemeClr>
                </a:solidFill>
                <a:latin typeface="Arial" charset="0"/>
                <a:cs typeface="Arial" charset="0"/>
              </a:rPr>
              <a:t> </a:t>
            </a:r>
            <a:r>
              <a:rPr lang="en-US" sz="4000" dirty="0">
                <a:solidFill>
                  <a:schemeClr val="accent4">
                    <a:lumMod val="10000"/>
                  </a:schemeClr>
                </a:solidFill>
                <a:latin typeface="Arial" charset="0"/>
                <a:cs typeface="Arial" charset="0"/>
              </a:rPr>
              <a:t>2, </a:t>
            </a:r>
            <a:r>
              <a:rPr lang="en-US" sz="4000" b="1" dirty="0">
                <a:solidFill>
                  <a:schemeClr val="accent4">
                    <a:lumMod val="10000"/>
                  </a:schemeClr>
                </a:solidFill>
                <a:latin typeface="Arial" charset="0"/>
                <a:cs typeface="Arial" charset="0"/>
              </a:rPr>
              <a:t>3</a:t>
            </a:r>
            <a:r>
              <a:rPr lang="en-US" sz="4000" dirty="0">
                <a:solidFill>
                  <a:schemeClr val="accent4">
                    <a:lumMod val="10000"/>
                  </a:schemeClr>
                </a:solidFill>
                <a:latin typeface="Arial" charset="0"/>
                <a:cs typeface="Arial" charset="0"/>
              </a:rPr>
              <a:t>, 3, 2, 1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34671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 Box 6"/>
          <p:cNvSpPr txBox="1">
            <a:spLocks noChangeArrowheads="1"/>
          </p:cNvSpPr>
          <p:nvPr/>
        </p:nvSpPr>
        <p:spPr bwMode="auto">
          <a:xfrm>
            <a:off x="1066800" y="3581400"/>
            <a:ext cx="69342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3</a:t>
            </a:r>
            <a:r>
              <a:rPr lang="en-US" sz="2400" baseline="30000" dirty="0">
                <a:solidFill>
                  <a:schemeClr val="accent4">
                    <a:lumMod val="10000"/>
                  </a:schemeClr>
                </a:solidFill>
                <a:latin typeface="Arial" charset="0"/>
                <a:cs typeface="Arial" charset="0"/>
              </a:rPr>
              <a:t>rd</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3/12</a:t>
            </a:r>
            <a:r>
              <a:rPr lang="en-US" sz="2400" baseline="30000" dirty="0">
                <a:solidFill>
                  <a:schemeClr val="accent4">
                    <a:lumMod val="10000"/>
                  </a:schemeClr>
                </a:solidFill>
                <a:latin typeface="Arial" charset="0"/>
                <a:cs typeface="Arial" charset="0"/>
              </a:rPr>
              <a:t>ths</a:t>
            </a:r>
            <a:r>
              <a:rPr lang="en-US" sz="2400" dirty="0">
                <a:solidFill>
                  <a:schemeClr val="accent4">
                    <a:lumMod val="10000"/>
                  </a:schemeClr>
                </a:solidFill>
                <a:latin typeface="Arial" charset="0"/>
                <a:cs typeface="Arial" charset="0"/>
              </a:rPr>
              <a:t> of the tidal range</a:t>
            </a:r>
          </a:p>
        </p:txBody>
      </p:sp>
      <p:sp>
        <p:nvSpPr>
          <p:cNvPr id="61447"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dirty="0">
                <a:solidFill>
                  <a:schemeClr val="accent4">
                    <a:lumMod val="10000"/>
                  </a:schemeClr>
                </a:solidFill>
              </a:rPr>
              <a:t>HW</a:t>
            </a:r>
          </a:p>
        </p:txBody>
      </p:sp>
      <p:sp>
        <p:nvSpPr>
          <p:cNvPr id="61448"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35F6C654-1A33-4F5D-95B9-0505FFE6AE79}"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59</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dirty="0">
                <a:solidFill>
                  <a:schemeClr val="accent4">
                    <a:lumMod val="10000"/>
                  </a:schemeClr>
                </a:solidFill>
                <a:latin typeface="Arial" charset="0"/>
                <a:cs typeface="Arial" charset="0"/>
              </a:rPr>
              <a:t>1,</a:t>
            </a:r>
            <a:r>
              <a:rPr lang="en-US" sz="4000" b="1" dirty="0">
                <a:solidFill>
                  <a:schemeClr val="accent4">
                    <a:lumMod val="10000"/>
                  </a:schemeClr>
                </a:solidFill>
                <a:latin typeface="Arial" charset="0"/>
                <a:cs typeface="Arial" charset="0"/>
              </a:rPr>
              <a:t> </a:t>
            </a:r>
            <a:r>
              <a:rPr lang="en-US" sz="4000" dirty="0">
                <a:solidFill>
                  <a:schemeClr val="accent4">
                    <a:lumMod val="10000"/>
                  </a:schemeClr>
                </a:solidFill>
                <a:latin typeface="Arial" charset="0"/>
                <a:cs typeface="Arial" charset="0"/>
              </a:rPr>
              <a:t>2, 3, </a:t>
            </a:r>
            <a:r>
              <a:rPr lang="en-US" sz="4000" b="1" dirty="0">
                <a:solidFill>
                  <a:schemeClr val="accent4">
                    <a:lumMod val="10000"/>
                  </a:schemeClr>
                </a:solidFill>
                <a:latin typeface="Arial" charset="0"/>
                <a:cs typeface="Arial" charset="0"/>
              </a:rPr>
              <a:t>3</a:t>
            </a:r>
            <a:r>
              <a:rPr lang="en-US" sz="4000" dirty="0">
                <a:solidFill>
                  <a:schemeClr val="accent4">
                    <a:lumMod val="10000"/>
                  </a:schemeClr>
                </a:solidFill>
                <a:latin typeface="Arial" charset="0"/>
                <a:cs typeface="Arial" charset="0"/>
              </a:rPr>
              <a:t>, 2, 1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40005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 Box 6"/>
          <p:cNvSpPr txBox="1">
            <a:spLocks noChangeArrowheads="1"/>
          </p:cNvSpPr>
          <p:nvPr/>
        </p:nvSpPr>
        <p:spPr bwMode="auto">
          <a:xfrm>
            <a:off x="1066800" y="3581400"/>
            <a:ext cx="69342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4</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3/12</a:t>
            </a:r>
            <a:r>
              <a:rPr lang="en-US" sz="2400" baseline="30000" dirty="0">
                <a:solidFill>
                  <a:schemeClr val="accent4">
                    <a:lumMod val="10000"/>
                  </a:schemeClr>
                </a:solidFill>
                <a:latin typeface="Arial" charset="0"/>
                <a:cs typeface="Arial" charset="0"/>
              </a:rPr>
              <a:t>ths</a:t>
            </a:r>
            <a:r>
              <a:rPr lang="en-US" sz="2400" dirty="0">
                <a:solidFill>
                  <a:schemeClr val="accent4">
                    <a:lumMod val="10000"/>
                  </a:schemeClr>
                </a:solidFill>
                <a:latin typeface="Arial" charset="0"/>
                <a:cs typeface="Arial" charset="0"/>
              </a:rPr>
              <a:t> of the tidal range</a:t>
            </a:r>
          </a:p>
        </p:txBody>
      </p:sp>
      <p:sp>
        <p:nvSpPr>
          <p:cNvPr id="62471"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HW</a:t>
            </a:r>
          </a:p>
        </p:txBody>
      </p:sp>
      <p:sp>
        <p:nvSpPr>
          <p:cNvPr id="62472"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a:xfrm>
            <a:off x="152400" y="257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Tidal Terms</a:t>
            </a:r>
          </a:p>
        </p:txBody>
      </p:sp>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54699043-D144-40EF-AD0A-953B7359BF4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a:t>
            </a:fld>
            <a:endParaRPr lang="en-US" altLang="en-US" sz="1000">
              <a:latin typeface="Comic Sans MS" panose="030F0702030302020204" pitchFamily="66" charset="0"/>
              <a:cs typeface="Times New Roman" panose="02020603050405020304" pitchFamily="18" charset="0"/>
            </a:endParaRPr>
          </a:p>
        </p:txBody>
      </p:sp>
      <p:sp>
        <p:nvSpPr>
          <p:cNvPr id="250887" name="Rectangle 7"/>
          <p:cNvSpPr>
            <a:spLocks noGrp="1" noChangeArrowheads="1"/>
          </p:cNvSpPr>
          <p:nvPr>
            <p:ph idx="4294967295"/>
          </p:nvPr>
        </p:nvSpPr>
        <p:spPr>
          <a:xfrm>
            <a:off x="457200" y="1524000"/>
            <a:ext cx="8686800" cy="4800600"/>
          </a:xfrm>
        </p:spPr>
        <p:txBody>
          <a:bodyPr/>
          <a:lstStyle/>
          <a:p>
            <a:pPr eaLnBrk="1" hangingPunct="1">
              <a:defRPr/>
            </a:pPr>
            <a:r>
              <a:rPr lang="en-US" b="0" dirty="0" smtClean="0">
                <a:latin typeface="Arial" charset="0"/>
                <a:cs typeface="Arial" charset="0"/>
              </a:rPr>
              <a:t>High Water </a:t>
            </a:r>
            <a:r>
              <a:rPr lang="en-US" sz="2400" b="0" dirty="0" smtClean="0">
                <a:latin typeface="Arial" charset="0"/>
                <a:cs typeface="Arial" charset="0"/>
              </a:rPr>
              <a:t>(HW)</a:t>
            </a:r>
            <a:r>
              <a:rPr lang="en-US" b="0" dirty="0" smtClean="0">
                <a:latin typeface="Arial" charset="0"/>
                <a:cs typeface="Arial" charset="0"/>
              </a:rPr>
              <a:t> &amp; Low Water </a:t>
            </a:r>
            <a:r>
              <a:rPr lang="en-US" sz="2400" b="0" dirty="0" smtClean="0">
                <a:latin typeface="Arial" charset="0"/>
                <a:cs typeface="Arial" charset="0"/>
              </a:rPr>
              <a:t>(LW)</a:t>
            </a:r>
            <a:r>
              <a:rPr lang="en-US" b="0" dirty="0" smtClean="0">
                <a:latin typeface="Arial" charset="0"/>
                <a:cs typeface="Arial" charset="0"/>
              </a:rPr>
              <a:t> – Maximum &amp; minimum height of tide</a:t>
            </a:r>
          </a:p>
          <a:p>
            <a:pPr eaLnBrk="1" hangingPunct="1">
              <a:defRPr/>
            </a:pPr>
            <a:endParaRPr lang="en-US" sz="1200" b="0" dirty="0" smtClean="0">
              <a:latin typeface="Arial" charset="0"/>
              <a:cs typeface="Arial" charset="0"/>
            </a:endParaRPr>
          </a:p>
          <a:p>
            <a:pPr eaLnBrk="1" hangingPunct="1">
              <a:defRPr/>
            </a:pPr>
            <a:r>
              <a:rPr lang="en-US" b="0" dirty="0" smtClean="0">
                <a:latin typeface="Arial" charset="0"/>
                <a:cs typeface="Arial" charset="0"/>
              </a:rPr>
              <a:t>Tidal Range – Height difference between consecutive high and low waters</a:t>
            </a:r>
          </a:p>
          <a:p>
            <a:pPr eaLnBrk="1" hangingPunct="1">
              <a:defRPr/>
            </a:pPr>
            <a:endParaRPr lang="en-US" sz="1200" b="0" dirty="0" smtClean="0">
              <a:latin typeface="Arial" charset="0"/>
              <a:cs typeface="Arial" charset="0"/>
            </a:endParaRPr>
          </a:p>
          <a:p>
            <a:pPr eaLnBrk="1" hangingPunct="1">
              <a:defRPr/>
            </a:pPr>
            <a:r>
              <a:rPr lang="en-US" b="0" dirty="0" smtClean="0">
                <a:latin typeface="Arial" charset="0"/>
                <a:cs typeface="Arial" charset="0"/>
              </a:rPr>
              <a:t>MLLW – Datum for “zero” tide </a:t>
            </a:r>
            <a:r>
              <a:rPr lang="en-US" b="0" u="sng" dirty="0" smtClean="0">
                <a:latin typeface="Arial" charset="0"/>
                <a:cs typeface="Arial" charset="0"/>
              </a:rPr>
              <a:t>and</a:t>
            </a:r>
            <a:r>
              <a:rPr lang="en-US" b="0" dirty="0" smtClean="0">
                <a:latin typeface="Arial" charset="0"/>
                <a:cs typeface="Arial" charset="0"/>
              </a:rPr>
              <a:t> depth soundings</a:t>
            </a:r>
          </a:p>
          <a:p>
            <a:pPr eaLnBrk="1" hangingPunct="1">
              <a:defRPr/>
            </a:pPr>
            <a:endParaRPr lang="en-US" sz="1200" b="0" dirty="0" smtClean="0">
              <a:latin typeface="Arial" charset="0"/>
              <a:cs typeface="Arial" charset="0"/>
            </a:endParaRPr>
          </a:p>
          <a:p>
            <a:pPr eaLnBrk="1" hangingPunct="1">
              <a:defRPr/>
            </a:pPr>
            <a:r>
              <a:rPr lang="en-US" b="0" dirty="0" smtClean="0">
                <a:latin typeface="Arial" charset="0"/>
                <a:cs typeface="Arial" charset="0"/>
              </a:rPr>
              <a:t>MHW – Datum for overhead clearances &amp; heights </a:t>
            </a: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0EDEE12-71E9-40D5-8CAB-C2272346DE3F}"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60</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dirty="0">
                <a:solidFill>
                  <a:schemeClr val="accent4">
                    <a:lumMod val="10000"/>
                  </a:schemeClr>
                </a:solidFill>
                <a:latin typeface="Arial" charset="0"/>
                <a:cs typeface="Arial" charset="0"/>
              </a:rPr>
              <a:t>1,</a:t>
            </a:r>
            <a:r>
              <a:rPr lang="en-US" sz="4000" b="1" dirty="0">
                <a:solidFill>
                  <a:schemeClr val="accent4">
                    <a:lumMod val="10000"/>
                  </a:schemeClr>
                </a:solidFill>
                <a:latin typeface="Arial" charset="0"/>
                <a:cs typeface="Arial" charset="0"/>
              </a:rPr>
              <a:t> </a:t>
            </a:r>
            <a:r>
              <a:rPr lang="en-US" sz="4000" dirty="0">
                <a:solidFill>
                  <a:schemeClr val="accent4">
                    <a:lumMod val="10000"/>
                  </a:schemeClr>
                </a:solidFill>
                <a:latin typeface="Arial" charset="0"/>
                <a:cs typeface="Arial" charset="0"/>
              </a:rPr>
              <a:t>2, 3, 3, </a:t>
            </a:r>
            <a:r>
              <a:rPr lang="en-US" sz="4000" b="1" dirty="0">
                <a:solidFill>
                  <a:schemeClr val="accent4">
                    <a:lumMod val="10000"/>
                  </a:schemeClr>
                </a:solidFill>
                <a:latin typeface="Arial" charset="0"/>
                <a:cs typeface="Arial" charset="0"/>
              </a:rPr>
              <a:t>2</a:t>
            </a:r>
            <a:r>
              <a:rPr lang="en-US" sz="4000" dirty="0">
                <a:solidFill>
                  <a:schemeClr val="accent4">
                    <a:lumMod val="10000"/>
                  </a:schemeClr>
                </a:solidFill>
                <a:latin typeface="Arial" charset="0"/>
                <a:cs typeface="Arial" charset="0"/>
              </a:rPr>
              <a:t>, 1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46101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 Box 6"/>
          <p:cNvSpPr txBox="1">
            <a:spLocks noChangeArrowheads="1"/>
          </p:cNvSpPr>
          <p:nvPr/>
        </p:nvSpPr>
        <p:spPr bwMode="auto">
          <a:xfrm>
            <a:off x="1066800" y="3581400"/>
            <a:ext cx="70104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5</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2/12</a:t>
            </a:r>
            <a:r>
              <a:rPr lang="en-US" sz="2400" baseline="30000" dirty="0">
                <a:solidFill>
                  <a:schemeClr val="accent4">
                    <a:lumMod val="10000"/>
                  </a:schemeClr>
                </a:solidFill>
                <a:latin typeface="Arial" charset="0"/>
                <a:cs typeface="Arial" charset="0"/>
              </a:rPr>
              <a:t>ths</a:t>
            </a:r>
            <a:r>
              <a:rPr lang="en-US" sz="2400" dirty="0">
                <a:solidFill>
                  <a:schemeClr val="accent4">
                    <a:lumMod val="10000"/>
                  </a:schemeClr>
                </a:solidFill>
                <a:latin typeface="Arial" charset="0"/>
                <a:cs typeface="Arial" charset="0"/>
              </a:rPr>
              <a:t> of the tidal range</a:t>
            </a:r>
          </a:p>
        </p:txBody>
      </p:sp>
      <p:sp>
        <p:nvSpPr>
          <p:cNvPr id="63495"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HW</a:t>
            </a:r>
          </a:p>
        </p:txBody>
      </p:sp>
      <p:sp>
        <p:nvSpPr>
          <p:cNvPr id="63496"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4C036116-1120-4DEF-B43D-B3B4B4E930C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61</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676400" y="1524000"/>
            <a:ext cx="6477000" cy="701675"/>
          </a:xfrm>
          <a:prstGeom prst="rect">
            <a:avLst/>
          </a:prstGeom>
          <a:noFill/>
          <a:ln w="50800">
            <a:noFill/>
            <a:miter lim="800000"/>
            <a:headEnd/>
            <a:tailEnd type="none" w="med" len="lg"/>
          </a:ln>
        </p:spPr>
        <p:txBody>
          <a:bodyPr>
            <a:spAutoFit/>
          </a:bodyPr>
          <a:lstStyle/>
          <a:p>
            <a:pPr algn="ctr">
              <a:spcBef>
                <a:spcPct val="50000"/>
              </a:spcBef>
              <a:defRPr/>
            </a:pPr>
            <a:r>
              <a:rPr lang="en-US" sz="4000" dirty="0">
                <a:solidFill>
                  <a:schemeClr val="accent4">
                    <a:lumMod val="10000"/>
                  </a:schemeClr>
                </a:solidFill>
                <a:latin typeface="Arial" charset="0"/>
                <a:cs typeface="Arial" charset="0"/>
              </a:rPr>
              <a:t>1,</a:t>
            </a:r>
            <a:r>
              <a:rPr lang="en-US" sz="4000" b="1" dirty="0">
                <a:solidFill>
                  <a:schemeClr val="accent4">
                    <a:lumMod val="10000"/>
                  </a:schemeClr>
                </a:solidFill>
                <a:latin typeface="Arial" charset="0"/>
                <a:cs typeface="Arial" charset="0"/>
              </a:rPr>
              <a:t> </a:t>
            </a:r>
            <a:r>
              <a:rPr lang="en-US" sz="4000" dirty="0">
                <a:solidFill>
                  <a:schemeClr val="accent4">
                    <a:lumMod val="10000"/>
                  </a:schemeClr>
                </a:solidFill>
                <a:latin typeface="Arial" charset="0"/>
                <a:cs typeface="Arial" charset="0"/>
              </a:rPr>
              <a:t>2, 3, 3, 2, </a:t>
            </a:r>
            <a:r>
              <a:rPr lang="en-US" sz="4000" b="1" dirty="0">
                <a:solidFill>
                  <a:schemeClr val="accent4">
                    <a:lumMod val="10000"/>
                  </a:schemeClr>
                </a:solidFill>
                <a:latin typeface="Arial" charset="0"/>
                <a:cs typeface="Arial" charset="0"/>
              </a:rPr>
              <a:t>1</a:t>
            </a:r>
            <a:r>
              <a:rPr lang="en-US" sz="4000" dirty="0">
                <a:solidFill>
                  <a:schemeClr val="accent4">
                    <a:lumMod val="10000"/>
                  </a:schemeClr>
                </a:solidFill>
                <a:latin typeface="Arial" charset="0"/>
                <a:cs typeface="Arial" charset="0"/>
              </a:rPr>
              <a:t> </a:t>
            </a:r>
            <a:r>
              <a:rPr lang="en-US" sz="4000" b="1" dirty="0">
                <a:solidFill>
                  <a:schemeClr val="accent4">
                    <a:lumMod val="10000"/>
                  </a:schemeClr>
                </a:solidFill>
                <a:latin typeface="Arial" charset="0"/>
                <a:cs typeface="Arial" charset="0"/>
              </a:rPr>
              <a:t>/  12</a:t>
            </a:r>
          </a:p>
        </p:txBody>
      </p:sp>
      <p:sp>
        <p:nvSpPr>
          <p:cNvPr id="5" name="Left Brace 4"/>
          <p:cNvSpPr/>
          <p:nvPr/>
        </p:nvSpPr>
        <p:spPr>
          <a:xfrm rot="16200000">
            <a:off x="5143500" y="2552700"/>
            <a:ext cx="1143000" cy="609600"/>
          </a:xfrm>
          <a:prstGeom prst="leftBrace">
            <a:avLst>
              <a:gd name="adj1" fmla="val 8333"/>
              <a:gd name="adj2" fmla="val 48810"/>
            </a:avLst>
          </a:prstGeom>
          <a:ln w="38100">
            <a:solidFill>
              <a:schemeClr val="accent4">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 Box 6"/>
          <p:cNvSpPr txBox="1">
            <a:spLocks noChangeArrowheads="1"/>
          </p:cNvSpPr>
          <p:nvPr/>
        </p:nvSpPr>
        <p:spPr bwMode="auto">
          <a:xfrm>
            <a:off x="1066800" y="3581400"/>
            <a:ext cx="7239000" cy="1016000"/>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During the 6</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time period, the tide will fall (or rise)</a:t>
            </a:r>
          </a:p>
          <a:p>
            <a:pPr>
              <a:spcBef>
                <a:spcPct val="50000"/>
              </a:spcBef>
              <a:tabLst>
                <a:tab pos="1487488" algn="l"/>
              </a:tabLst>
              <a:defRPr/>
            </a:pPr>
            <a:r>
              <a:rPr lang="en-US" sz="2400" dirty="0">
                <a:solidFill>
                  <a:schemeClr val="accent4">
                    <a:lumMod val="10000"/>
                  </a:schemeClr>
                </a:solidFill>
                <a:latin typeface="Arial" charset="0"/>
                <a:cs typeface="Arial" charset="0"/>
              </a:rPr>
              <a:t>	</a:t>
            </a:r>
            <a:r>
              <a:rPr lang="en-US" sz="2400" b="1" dirty="0">
                <a:solidFill>
                  <a:schemeClr val="accent4">
                    <a:lumMod val="10000"/>
                  </a:schemeClr>
                </a:solidFill>
                <a:latin typeface="Arial" charset="0"/>
                <a:cs typeface="Arial" charset="0"/>
              </a:rPr>
              <a:t>1/12</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of the tidal range</a:t>
            </a:r>
          </a:p>
        </p:txBody>
      </p:sp>
      <p:sp>
        <p:nvSpPr>
          <p:cNvPr id="64519" name="TextBox 6"/>
          <p:cNvSpPr txBox="1">
            <a:spLocks noChangeArrowheads="1"/>
          </p:cNvSpPr>
          <p:nvPr/>
        </p:nvSpPr>
        <p:spPr bwMode="auto">
          <a:xfrm>
            <a:off x="1905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HW</a:t>
            </a:r>
          </a:p>
        </p:txBody>
      </p:sp>
      <p:sp>
        <p:nvSpPr>
          <p:cNvPr id="64520" name="TextBox 7"/>
          <p:cNvSpPr txBox="1">
            <a:spLocks noChangeArrowheads="1"/>
          </p:cNvSpPr>
          <p:nvPr/>
        </p:nvSpPr>
        <p:spPr bwMode="auto">
          <a:xfrm>
            <a:off x="6096000" y="22098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0">
                <a:solidFill>
                  <a:schemeClr val="accent4">
                    <a:lumMod val="10000"/>
                  </a:schemeClr>
                </a:solidFill>
              </a:rPr>
              <a:t>LW</a:t>
            </a:r>
          </a:p>
        </p:txBody>
      </p:sp>
      <p:sp>
        <p:nvSpPr>
          <p:cNvPr id="9" name="Rectangle 4"/>
          <p:cNvSpPr txBox="1">
            <a:spLocks noChangeArrowheads="1"/>
          </p:cNvSpPr>
          <p:nvPr/>
        </p:nvSpPr>
        <p:spPr bwMode="auto">
          <a:xfrm>
            <a:off x="152400" y="85725"/>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3200" b="0" cap="all">
                <a:solidFill>
                  <a:schemeClr val="tx2"/>
                </a:solidFill>
                <a:effectLst/>
                <a:latin typeface="Tahoma" panose="020B0604030504040204" pitchFamily="34" charset="0"/>
                <a:ea typeface="+mj-ea"/>
                <a:cs typeface="Tahoma" panose="020B0604030504040204" pitchFamily="34" charset="0"/>
              </a:defRPr>
            </a:lvl1pPr>
            <a:lvl2pPr eaLnBrk="1" hangingPunct="1">
              <a:defRPr sz="4400" b="1">
                <a:solidFill>
                  <a:schemeClr val="tx2"/>
                </a:solidFill>
                <a:effectLst>
                  <a:outerShdw blurRad="38100" dist="38100" dir="2700000" algn="tl">
                    <a:srgbClr val="000000"/>
                  </a:outerShdw>
                </a:effectLst>
                <a:latin typeface="Arial" charset="0"/>
              </a:defRPr>
            </a:lvl2pPr>
            <a:lvl3pPr eaLnBrk="1" hangingPunct="1">
              <a:defRPr sz="4400" b="1">
                <a:solidFill>
                  <a:schemeClr val="tx2"/>
                </a:solidFill>
                <a:effectLst>
                  <a:outerShdw blurRad="38100" dist="38100" dir="2700000" algn="tl">
                    <a:srgbClr val="000000"/>
                  </a:outerShdw>
                </a:effectLst>
                <a:latin typeface="Arial" charset="0"/>
              </a:defRPr>
            </a:lvl3pPr>
            <a:lvl4pPr eaLnBrk="1" hangingPunct="1">
              <a:defRPr sz="4400" b="1">
                <a:solidFill>
                  <a:schemeClr val="tx2"/>
                </a:solidFill>
                <a:effectLst>
                  <a:outerShdw blurRad="38100" dist="38100" dir="2700000" algn="tl">
                    <a:srgbClr val="000000"/>
                  </a:outerShdw>
                </a:effectLst>
                <a:latin typeface="Arial" charset="0"/>
              </a:defRPr>
            </a:lvl4pPr>
            <a:lvl5pPr eaLnBrk="1" hangingPunct="1">
              <a:defRPr sz="4400" b="1">
                <a:solidFill>
                  <a:schemeClr val="tx2"/>
                </a:solidFill>
                <a:effectLst>
                  <a:outerShdw blurRad="38100" dist="38100" dir="2700000" algn="tl">
                    <a:srgbClr val="000000"/>
                  </a:outerShdw>
                </a:effectLst>
                <a:latin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dirty="0"/>
              <a:t>Height of Tide using Rule of 12ths</a:t>
            </a:r>
          </a:p>
        </p:txBody>
      </p:sp>
    </p:spTree>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76200" y="83344"/>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0" kern="1200" dirty="0">
                <a:solidFill>
                  <a:schemeClr val="tx2"/>
                </a:solidFill>
                <a:cs typeface="Tahoma" panose="020B0604030504040204" pitchFamily="34" charset="0"/>
              </a:rPr>
              <a:t>Here’s How It’s Done</a:t>
            </a:r>
          </a:p>
        </p:txBody>
      </p:sp>
      <p:sp>
        <p:nvSpPr>
          <p:cNvPr id="655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2B975914-49D4-4605-839E-32BE208EC86E}"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62</a:t>
            </a:fld>
            <a:endParaRPr lang="en-US" altLang="en-US" sz="1000">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1371600" y="4495800"/>
            <a:ext cx="6477000" cy="461963"/>
          </a:xfrm>
          <a:prstGeom prst="rect">
            <a:avLst/>
          </a:prstGeom>
          <a:noFill/>
          <a:ln w="50800">
            <a:noFill/>
            <a:miter lim="800000"/>
            <a:headEnd/>
            <a:tailEnd type="none" w="med" len="lg"/>
          </a:ln>
        </p:spPr>
        <p:txBody>
          <a:bodyPr>
            <a:spAutoFit/>
          </a:bodyPr>
          <a:lstStyle/>
          <a:p>
            <a:pPr>
              <a:spcBef>
                <a:spcPct val="50000"/>
              </a:spcBef>
              <a:defRPr/>
            </a:pPr>
            <a:r>
              <a:rPr lang="en-US" sz="2400" b="1" dirty="0">
                <a:solidFill>
                  <a:schemeClr val="accent4">
                    <a:lumMod val="10000"/>
                  </a:schemeClr>
                </a:solidFill>
                <a:latin typeface="Arial" charset="0"/>
                <a:cs typeface="Arial" charset="0"/>
              </a:rPr>
              <a:t>1, 2, 3, 3</a:t>
            </a:r>
            <a:r>
              <a:rPr lang="en-US" sz="2400" dirty="0">
                <a:solidFill>
                  <a:schemeClr val="accent4">
                    <a:lumMod val="10000"/>
                  </a:schemeClr>
                </a:solidFill>
                <a:latin typeface="Arial" charset="0"/>
                <a:cs typeface="Arial" charset="0"/>
              </a:rPr>
              <a:t>, 2, 1 = </a:t>
            </a:r>
            <a:r>
              <a:rPr lang="en-US" sz="2400" b="1" dirty="0">
                <a:solidFill>
                  <a:schemeClr val="accent4">
                    <a:lumMod val="10000"/>
                  </a:schemeClr>
                </a:solidFill>
                <a:latin typeface="Arial" charset="0"/>
                <a:cs typeface="Arial" charset="0"/>
              </a:rPr>
              <a:t>12</a:t>
            </a:r>
          </a:p>
        </p:txBody>
      </p:sp>
      <p:sp>
        <p:nvSpPr>
          <p:cNvPr id="8" name="Rectangle 5"/>
          <p:cNvSpPr txBox="1">
            <a:spLocks noChangeArrowheads="1"/>
          </p:cNvSpPr>
          <p:nvPr/>
        </p:nvSpPr>
        <p:spPr>
          <a:xfrm>
            <a:off x="990600" y="990600"/>
            <a:ext cx="8153400" cy="2438400"/>
          </a:xfrm>
          <a:prstGeom prst="rect">
            <a:avLst/>
          </a:prstGeom>
        </p:spPr>
        <p:txBody>
          <a:bodyPr/>
          <a:lstStyle/>
          <a:p>
            <a:pPr marL="342900" indent="-342900">
              <a:spcBef>
                <a:spcPct val="20000"/>
              </a:spcBef>
              <a:spcAft>
                <a:spcPct val="50000"/>
              </a:spcAft>
              <a:defRPr/>
            </a:pPr>
            <a:r>
              <a:rPr lang="en-US" sz="2400" kern="0" dirty="0">
                <a:solidFill>
                  <a:schemeClr val="accent4">
                    <a:lumMod val="10000"/>
                  </a:schemeClr>
                </a:solidFill>
                <a:latin typeface="Arial" charset="0"/>
                <a:cs typeface="Arial" charset="0"/>
              </a:rPr>
              <a:t>       Refer to Fig. 14-7A, pg 158.  </a:t>
            </a:r>
          </a:p>
          <a:p>
            <a:pPr marL="342900" indent="-342900">
              <a:spcBef>
                <a:spcPct val="20000"/>
              </a:spcBef>
              <a:spcAft>
                <a:spcPct val="50000"/>
              </a:spcAft>
              <a:buFont typeface="Arial" pitchFamily="34" charset="0"/>
              <a:buChar char="•"/>
              <a:defRPr/>
            </a:pPr>
            <a:r>
              <a:rPr lang="en-US" sz="2400" b="1" kern="0" dirty="0">
                <a:solidFill>
                  <a:schemeClr val="accent4">
                    <a:lumMod val="10000"/>
                  </a:schemeClr>
                </a:solidFill>
                <a:latin typeface="Arial" charset="0"/>
                <a:cs typeface="Arial" charset="0"/>
              </a:rPr>
              <a:t>Based on the Boston tide table for June 1</a:t>
            </a:r>
            <a:r>
              <a:rPr lang="en-US" sz="2400" b="1" kern="0" baseline="30000" dirty="0">
                <a:solidFill>
                  <a:schemeClr val="accent4">
                    <a:lumMod val="10000"/>
                  </a:schemeClr>
                </a:solidFill>
                <a:latin typeface="Arial" charset="0"/>
                <a:cs typeface="Arial" charset="0"/>
              </a:rPr>
              <a:t>st</a:t>
            </a:r>
            <a:r>
              <a:rPr lang="en-US" sz="2400" b="1" kern="0" dirty="0">
                <a:solidFill>
                  <a:schemeClr val="accent4">
                    <a:lumMod val="10000"/>
                  </a:schemeClr>
                </a:solidFill>
                <a:latin typeface="Arial" charset="0"/>
                <a:cs typeface="Arial" charset="0"/>
              </a:rPr>
              <a:t>, use the rule of 12ths to predict the height of tide at 1300?</a:t>
            </a:r>
          </a:p>
          <a:p>
            <a:pPr marL="342900" indent="-342900">
              <a:spcBef>
                <a:spcPct val="20000"/>
              </a:spcBef>
              <a:spcAft>
                <a:spcPct val="50000"/>
              </a:spcAft>
              <a:defRPr/>
            </a:pPr>
            <a:r>
              <a:rPr lang="en-US" sz="2400" kern="0" dirty="0">
                <a:solidFill>
                  <a:schemeClr val="accent4">
                    <a:lumMod val="10000"/>
                  </a:schemeClr>
                </a:solidFill>
                <a:latin typeface="Arial" charset="0"/>
                <a:cs typeface="Arial" charset="0"/>
              </a:rPr>
              <a:t>                     </a:t>
            </a:r>
          </a:p>
          <a:p>
            <a:pPr marL="342900" indent="-342900">
              <a:spcBef>
                <a:spcPct val="20000"/>
              </a:spcBef>
              <a:spcAft>
                <a:spcPct val="50000"/>
              </a:spcAft>
              <a:defRPr/>
            </a:pPr>
            <a:endParaRPr lang="en-US" sz="2400" kern="0" dirty="0">
              <a:solidFill>
                <a:schemeClr val="accent4">
                  <a:lumMod val="10000"/>
                </a:schemeClr>
              </a:solidFill>
              <a:latin typeface="Arial" charset="0"/>
              <a:cs typeface="Arial" charset="0"/>
            </a:endParaRPr>
          </a:p>
        </p:txBody>
      </p:sp>
      <p:sp>
        <p:nvSpPr>
          <p:cNvPr id="9" name="Text Box 6"/>
          <p:cNvSpPr txBox="1">
            <a:spLocks noChangeArrowheads="1"/>
          </p:cNvSpPr>
          <p:nvPr/>
        </p:nvSpPr>
        <p:spPr bwMode="auto">
          <a:xfrm>
            <a:off x="838200" y="3048000"/>
            <a:ext cx="8077200" cy="830263"/>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       6 hrs between 0915 &amp; 1519  = 1 hr each time pd.</a:t>
            </a:r>
          </a:p>
          <a:p>
            <a:pPr>
              <a:spcBef>
                <a:spcPct val="50000"/>
              </a:spcBef>
              <a:defRPr/>
            </a:pPr>
            <a:r>
              <a:rPr lang="en-US" sz="1600" dirty="0">
                <a:solidFill>
                  <a:schemeClr val="accent4">
                    <a:lumMod val="10000"/>
                  </a:schemeClr>
                </a:solidFill>
                <a:latin typeface="Arial" charset="0"/>
                <a:cs typeface="Arial" charset="0"/>
              </a:rPr>
              <a:t>(</a:t>
            </a:r>
            <a:r>
              <a:rPr lang="en-US" sz="1600" b="1" dirty="0">
                <a:solidFill>
                  <a:schemeClr val="accent4">
                    <a:lumMod val="10000"/>
                  </a:schemeClr>
                </a:solidFill>
                <a:latin typeface="Arial" charset="0"/>
                <a:cs typeface="Arial" charset="0"/>
              </a:rPr>
              <a:t>1</a:t>
            </a:r>
            <a:r>
              <a:rPr lang="en-US" sz="1600" dirty="0">
                <a:solidFill>
                  <a:schemeClr val="accent4">
                    <a:lumMod val="10000"/>
                  </a:schemeClr>
                </a:solidFill>
                <a:latin typeface="Arial" charset="0"/>
                <a:cs typeface="Arial" charset="0"/>
              </a:rPr>
              <a:t>) 0915-1015 (</a:t>
            </a:r>
            <a:r>
              <a:rPr lang="en-US" sz="1600" b="1" dirty="0">
                <a:solidFill>
                  <a:schemeClr val="accent4">
                    <a:lumMod val="10000"/>
                  </a:schemeClr>
                </a:solidFill>
                <a:latin typeface="Arial" charset="0"/>
                <a:cs typeface="Arial" charset="0"/>
              </a:rPr>
              <a:t>2</a:t>
            </a:r>
            <a:r>
              <a:rPr lang="en-US" sz="1600" dirty="0">
                <a:solidFill>
                  <a:schemeClr val="accent4">
                    <a:lumMod val="10000"/>
                  </a:schemeClr>
                </a:solidFill>
                <a:latin typeface="Arial" charset="0"/>
                <a:cs typeface="Arial" charset="0"/>
              </a:rPr>
              <a:t>) 1015-1115 (</a:t>
            </a:r>
            <a:r>
              <a:rPr lang="en-US" sz="1600" b="1" dirty="0">
                <a:solidFill>
                  <a:schemeClr val="accent4">
                    <a:lumMod val="10000"/>
                  </a:schemeClr>
                </a:solidFill>
                <a:latin typeface="Arial" charset="0"/>
                <a:cs typeface="Arial" charset="0"/>
              </a:rPr>
              <a:t>3</a:t>
            </a:r>
            <a:r>
              <a:rPr lang="en-US" sz="1600" dirty="0">
                <a:solidFill>
                  <a:schemeClr val="accent4">
                    <a:lumMod val="10000"/>
                  </a:schemeClr>
                </a:solidFill>
                <a:latin typeface="Arial" charset="0"/>
                <a:cs typeface="Arial" charset="0"/>
              </a:rPr>
              <a:t>) 1115-1215 (</a:t>
            </a:r>
            <a:r>
              <a:rPr lang="en-US" sz="1600" b="1" dirty="0">
                <a:solidFill>
                  <a:schemeClr val="accent4">
                    <a:lumMod val="10000"/>
                  </a:schemeClr>
                </a:solidFill>
                <a:latin typeface="Arial" charset="0"/>
                <a:cs typeface="Arial" charset="0"/>
              </a:rPr>
              <a:t>4</a:t>
            </a:r>
            <a:r>
              <a:rPr lang="en-US" sz="1600" dirty="0">
                <a:solidFill>
                  <a:schemeClr val="accent4">
                    <a:lumMod val="10000"/>
                  </a:schemeClr>
                </a:solidFill>
                <a:latin typeface="Arial" charset="0"/>
                <a:cs typeface="Arial" charset="0"/>
              </a:rPr>
              <a:t>) 1215-1315 (</a:t>
            </a:r>
            <a:r>
              <a:rPr lang="en-US" sz="1600" b="1" dirty="0">
                <a:solidFill>
                  <a:schemeClr val="accent4">
                    <a:lumMod val="10000"/>
                  </a:schemeClr>
                </a:solidFill>
                <a:latin typeface="Arial" charset="0"/>
                <a:cs typeface="Arial" charset="0"/>
              </a:rPr>
              <a:t>5</a:t>
            </a:r>
            <a:r>
              <a:rPr lang="en-US" sz="1600" dirty="0">
                <a:solidFill>
                  <a:schemeClr val="accent4">
                    <a:lumMod val="10000"/>
                  </a:schemeClr>
                </a:solidFill>
                <a:latin typeface="Arial" charset="0"/>
                <a:cs typeface="Arial" charset="0"/>
              </a:rPr>
              <a:t>) 1315-1415 (</a:t>
            </a:r>
            <a:r>
              <a:rPr lang="en-US" sz="1600" b="1" dirty="0">
                <a:solidFill>
                  <a:schemeClr val="accent4">
                    <a:lumMod val="10000"/>
                  </a:schemeClr>
                </a:solidFill>
                <a:latin typeface="Arial" charset="0"/>
                <a:cs typeface="Arial" charset="0"/>
              </a:rPr>
              <a:t>6</a:t>
            </a:r>
            <a:r>
              <a:rPr lang="en-US" sz="1600" dirty="0">
                <a:solidFill>
                  <a:schemeClr val="accent4">
                    <a:lumMod val="10000"/>
                  </a:schemeClr>
                </a:solidFill>
                <a:latin typeface="Arial" charset="0"/>
                <a:cs typeface="Arial" charset="0"/>
              </a:rPr>
              <a:t>) 1415-1519 </a:t>
            </a:r>
          </a:p>
        </p:txBody>
      </p:sp>
      <p:sp>
        <p:nvSpPr>
          <p:cNvPr id="10" name="Text Box 6"/>
          <p:cNvSpPr txBox="1">
            <a:spLocks noChangeArrowheads="1"/>
          </p:cNvSpPr>
          <p:nvPr/>
        </p:nvSpPr>
        <p:spPr bwMode="auto">
          <a:xfrm>
            <a:off x="1371600" y="2514600"/>
            <a:ext cx="7467600" cy="461963"/>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Tidal range: 10.1’ (HW) to 0.1’ (LW) = 10.0’</a:t>
            </a:r>
          </a:p>
        </p:txBody>
      </p:sp>
      <p:sp>
        <p:nvSpPr>
          <p:cNvPr id="11" name="Text Box 6"/>
          <p:cNvSpPr txBox="1">
            <a:spLocks noChangeArrowheads="1"/>
          </p:cNvSpPr>
          <p:nvPr/>
        </p:nvSpPr>
        <p:spPr bwMode="auto">
          <a:xfrm>
            <a:off x="685800" y="4953000"/>
            <a:ext cx="6477000" cy="461963"/>
          </a:xfrm>
          <a:prstGeom prst="rect">
            <a:avLst/>
          </a:prstGeom>
          <a:noFill/>
          <a:ln w="50800">
            <a:noFill/>
            <a:miter lim="800000"/>
            <a:headEnd/>
            <a:tailEnd type="none" w="med" len="lg"/>
          </a:ln>
        </p:spPr>
        <p:txBody>
          <a:bodyPr>
            <a:spAutoFit/>
          </a:bodyPr>
          <a:lstStyle/>
          <a:p>
            <a:pPr algn="ctr">
              <a:spcBef>
                <a:spcPct val="50000"/>
              </a:spcBef>
              <a:defRPr/>
            </a:pPr>
            <a:r>
              <a:rPr lang="en-US" sz="2400" dirty="0">
                <a:solidFill>
                  <a:schemeClr val="accent4">
                    <a:lumMod val="10000"/>
                  </a:schemeClr>
                </a:solidFill>
                <a:latin typeface="Arial" charset="0"/>
                <a:cs typeface="Arial" charset="0"/>
              </a:rPr>
              <a:t>1 + 2 + 3 + 3 = </a:t>
            </a:r>
            <a:r>
              <a:rPr lang="en-US" sz="2400" b="1" dirty="0">
                <a:solidFill>
                  <a:schemeClr val="accent4">
                    <a:lumMod val="10000"/>
                  </a:schemeClr>
                </a:solidFill>
                <a:latin typeface="Arial" charset="0"/>
                <a:cs typeface="Arial" charset="0"/>
              </a:rPr>
              <a:t>9</a:t>
            </a:r>
            <a:r>
              <a:rPr lang="en-US" sz="2400" dirty="0">
                <a:solidFill>
                  <a:schemeClr val="accent4">
                    <a:lumMod val="10000"/>
                  </a:schemeClr>
                </a:solidFill>
                <a:latin typeface="Arial" charset="0"/>
                <a:cs typeface="Arial" charset="0"/>
              </a:rPr>
              <a:t> ÷ </a:t>
            </a:r>
            <a:r>
              <a:rPr lang="en-US" sz="2400" b="1" dirty="0">
                <a:solidFill>
                  <a:schemeClr val="accent4">
                    <a:lumMod val="10000"/>
                  </a:schemeClr>
                </a:solidFill>
                <a:latin typeface="Arial" charset="0"/>
                <a:cs typeface="Arial" charset="0"/>
              </a:rPr>
              <a:t>12</a:t>
            </a:r>
            <a:r>
              <a:rPr lang="en-US" sz="2400" dirty="0">
                <a:solidFill>
                  <a:schemeClr val="accent4">
                    <a:lumMod val="10000"/>
                  </a:schemeClr>
                </a:solidFill>
                <a:latin typeface="Arial" charset="0"/>
                <a:cs typeface="Arial" charset="0"/>
              </a:rPr>
              <a:t> = 0.75</a:t>
            </a:r>
          </a:p>
        </p:txBody>
      </p:sp>
      <p:sp>
        <p:nvSpPr>
          <p:cNvPr id="12" name="Text Box 6"/>
          <p:cNvSpPr txBox="1">
            <a:spLocks noChangeArrowheads="1"/>
          </p:cNvSpPr>
          <p:nvPr/>
        </p:nvSpPr>
        <p:spPr bwMode="auto">
          <a:xfrm>
            <a:off x="838200" y="5410200"/>
            <a:ext cx="6477000" cy="461963"/>
          </a:xfrm>
          <a:prstGeom prst="rect">
            <a:avLst/>
          </a:prstGeom>
          <a:noFill/>
          <a:ln w="50800">
            <a:noFill/>
            <a:miter lim="800000"/>
            <a:headEnd/>
            <a:tailEnd type="none" w="med" len="lg"/>
          </a:ln>
        </p:spPr>
        <p:txBody>
          <a:bodyPr>
            <a:spAutoFit/>
          </a:bodyPr>
          <a:lstStyle/>
          <a:p>
            <a:pPr algn="ctr">
              <a:spcBef>
                <a:spcPct val="50000"/>
              </a:spcBef>
              <a:defRPr/>
            </a:pPr>
            <a:r>
              <a:rPr lang="en-US" sz="2400" dirty="0">
                <a:solidFill>
                  <a:schemeClr val="accent4">
                    <a:lumMod val="10000"/>
                  </a:schemeClr>
                </a:solidFill>
                <a:latin typeface="Arial" charset="0"/>
                <a:cs typeface="Arial" charset="0"/>
              </a:rPr>
              <a:t>0.75 x 10.0’ = 7.5’</a:t>
            </a:r>
          </a:p>
        </p:txBody>
      </p:sp>
      <p:sp>
        <p:nvSpPr>
          <p:cNvPr id="13" name="Text Box 6"/>
          <p:cNvSpPr txBox="1">
            <a:spLocks noChangeArrowheads="1"/>
          </p:cNvSpPr>
          <p:nvPr/>
        </p:nvSpPr>
        <p:spPr bwMode="auto">
          <a:xfrm>
            <a:off x="3124200" y="5867400"/>
            <a:ext cx="5867400" cy="461963"/>
          </a:xfrm>
          <a:prstGeom prst="rect">
            <a:avLst/>
          </a:prstGeom>
          <a:noFill/>
          <a:ln w="50800">
            <a:noFill/>
            <a:miter lim="800000"/>
            <a:headEnd/>
            <a:tailEnd type="none" w="med" len="lg"/>
          </a:ln>
        </p:spPr>
        <p:txBody>
          <a:bodyPr>
            <a:spAutoFit/>
          </a:bodyPr>
          <a:lstStyle/>
          <a:p>
            <a:pPr algn="ctr">
              <a:spcBef>
                <a:spcPct val="50000"/>
              </a:spcBef>
              <a:defRPr/>
            </a:pPr>
            <a:r>
              <a:rPr lang="en-US" sz="2400" dirty="0">
                <a:solidFill>
                  <a:schemeClr val="accent4">
                    <a:lumMod val="10000"/>
                  </a:schemeClr>
                </a:solidFill>
                <a:latin typeface="Arial" charset="0"/>
                <a:cs typeface="Arial" charset="0"/>
              </a:rPr>
              <a:t>    10.0’ – 7.5’ = </a:t>
            </a:r>
            <a:r>
              <a:rPr lang="en-US" sz="2400" b="1" dirty="0">
                <a:solidFill>
                  <a:schemeClr val="accent4">
                    <a:lumMod val="10000"/>
                  </a:schemeClr>
                </a:solidFill>
                <a:latin typeface="Arial" charset="0"/>
                <a:cs typeface="Arial" charset="0"/>
              </a:rPr>
              <a:t>2.5’ (about) </a:t>
            </a:r>
            <a:r>
              <a:rPr lang="en-US" sz="2400" dirty="0">
                <a:solidFill>
                  <a:schemeClr val="accent4">
                    <a:lumMod val="10000"/>
                  </a:schemeClr>
                </a:solidFill>
                <a:latin typeface="Arial" charset="0"/>
                <a:cs typeface="Arial" charset="0"/>
              </a:rPr>
              <a:t>at 1300</a:t>
            </a:r>
            <a:endParaRPr lang="en-US" sz="2400" b="1" dirty="0">
              <a:solidFill>
                <a:schemeClr val="accent4">
                  <a:lumMod val="10000"/>
                </a:schemeClr>
              </a:solidFill>
              <a:latin typeface="Arial" charset="0"/>
              <a:cs typeface="Arial" charset="0"/>
            </a:endParaRPr>
          </a:p>
        </p:txBody>
      </p:sp>
      <p:sp>
        <p:nvSpPr>
          <p:cNvPr id="14" name="Text Box 6"/>
          <p:cNvSpPr txBox="1">
            <a:spLocks noChangeArrowheads="1"/>
          </p:cNvSpPr>
          <p:nvPr/>
        </p:nvSpPr>
        <p:spPr bwMode="auto">
          <a:xfrm>
            <a:off x="1371600" y="4038600"/>
            <a:ext cx="7391400" cy="461963"/>
          </a:xfrm>
          <a:prstGeom prst="rect">
            <a:avLst/>
          </a:prstGeom>
          <a:noFill/>
          <a:ln w="50800">
            <a:noFill/>
            <a:miter lim="800000"/>
            <a:headEnd/>
            <a:tailEnd type="none" w="med" len="lg"/>
          </a:ln>
        </p:spPr>
        <p:txBody>
          <a:bodyPr>
            <a:spAutoFit/>
          </a:bodyPr>
          <a:lstStyle/>
          <a:p>
            <a:pPr>
              <a:spcBef>
                <a:spcPct val="50000"/>
              </a:spcBef>
              <a:defRPr/>
            </a:pPr>
            <a:r>
              <a:rPr lang="en-US" sz="2400" dirty="0">
                <a:solidFill>
                  <a:schemeClr val="accent4">
                    <a:lumMod val="10000"/>
                  </a:schemeClr>
                </a:solidFill>
                <a:latin typeface="Arial" charset="0"/>
                <a:cs typeface="Arial" charset="0"/>
              </a:rPr>
              <a:t>1300 falls into the 4</a:t>
            </a:r>
            <a:r>
              <a:rPr lang="en-US" sz="2400" baseline="30000" dirty="0">
                <a:solidFill>
                  <a:schemeClr val="accent4">
                    <a:lumMod val="10000"/>
                  </a:schemeClr>
                </a:solidFill>
                <a:latin typeface="Arial" charset="0"/>
                <a:cs typeface="Arial" charset="0"/>
              </a:rPr>
              <a:t>th</a:t>
            </a:r>
            <a:r>
              <a:rPr lang="en-US" sz="2400" dirty="0">
                <a:solidFill>
                  <a:schemeClr val="accent4">
                    <a:lumMod val="10000"/>
                  </a:schemeClr>
                </a:solidFill>
                <a:latin typeface="Arial" charset="0"/>
                <a:cs typeface="Arial" charset="0"/>
              </a:rPr>
              <a:t> period</a:t>
            </a:r>
          </a:p>
        </p:txBody>
      </p:sp>
      <p:sp>
        <p:nvSpPr>
          <p:cNvPr id="15" name="Oval 14"/>
          <p:cNvSpPr/>
          <p:nvPr/>
        </p:nvSpPr>
        <p:spPr>
          <a:xfrm>
            <a:off x="5105400" y="346075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9" grpId="0"/>
      <p:bldP spid="10" grpId="0"/>
      <p:bldP spid="11" grpId="0"/>
      <p:bldP spid="12" grpId="0"/>
      <p:bldP spid="13" grpId="0"/>
      <p:bldP spid="14" grpId="0"/>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152400" y="2573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0" kern="1200" dirty="0">
                <a:solidFill>
                  <a:schemeClr val="tx2"/>
                </a:solidFill>
                <a:cs typeface="Tahoma" panose="020B0604030504040204" pitchFamily="34" charset="0"/>
              </a:rPr>
              <a:t>Class Exercise- Rule of 12ths</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85AD40D-461C-47B8-B2CB-AA24D803429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63</a:t>
            </a:fld>
            <a:endParaRPr lang="en-US" altLang="en-US" sz="1000">
              <a:latin typeface="Comic Sans MS" panose="030F0702030302020204" pitchFamily="66" charset="0"/>
              <a:cs typeface="Times New Roman" panose="02020603050405020304" pitchFamily="18" charset="0"/>
            </a:endParaRPr>
          </a:p>
        </p:txBody>
      </p:sp>
      <p:sp>
        <p:nvSpPr>
          <p:cNvPr id="421893" name="Rectangle 5"/>
          <p:cNvSpPr>
            <a:spLocks noGrp="1" noChangeArrowheads="1"/>
          </p:cNvSpPr>
          <p:nvPr>
            <p:ph idx="4294967295"/>
          </p:nvPr>
        </p:nvSpPr>
        <p:spPr>
          <a:xfrm>
            <a:off x="0" y="1382053"/>
            <a:ext cx="8991600" cy="4114800"/>
          </a:xfrm>
        </p:spPr>
        <p:txBody>
          <a:bodyPr/>
          <a:lstStyle/>
          <a:p>
            <a:pPr eaLnBrk="1" hangingPunct="1">
              <a:spcAft>
                <a:spcPct val="50000"/>
              </a:spcAft>
              <a:buFontTx/>
              <a:buNone/>
              <a:defRPr/>
            </a:pPr>
            <a:r>
              <a:rPr lang="en-US" sz="2800" b="0" dirty="0" smtClean="0">
                <a:solidFill>
                  <a:schemeClr val="accent4">
                    <a:lumMod val="10000"/>
                  </a:schemeClr>
                </a:solidFill>
                <a:latin typeface="Arial" charset="0"/>
                <a:cs typeface="Arial" charset="0"/>
              </a:rPr>
              <a:t>   </a:t>
            </a:r>
            <a:r>
              <a:rPr lang="en-US" sz="2000" b="0" dirty="0" smtClean="0">
                <a:solidFill>
                  <a:schemeClr val="accent4">
                    <a:lumMod val="10000"/>
                  </a:schemeClr>
                </a:solidFill>
                <a:latin typeface="Arial" charset="0"/>
                <a:cs typeface="Arial" charset="0"/>
              </a:rPr>
              <a:t>Refer to Fig. 14-7A, pg 158. </a:t>
            </a:r>
            <a:r>
              <a:rPr lang="en-US" sz="900" b="0" dirty="0" smtClean="0">
                <a:solidFill>
                  <a:schemeClr val="accent4">
                    <a:lumMod val="10000"/>
                  </a:schemeClr>
                </a:solidFill>
                <a:latin typeface="Arial" charset="0"/>
                <a:cs typeface="Arial" charset="0"/>
              </a:rPr>
              <a:t>  </a:t>
            </a:r>
            <a:r>
              <a:rPr lang="en-US" sz="2000" dirty="0" smtClean="0">
                <a:solidFill>
                  <a:schemeClr val="accent4">
                    <a:lumMod val="10000"/>
                  </a:schemeClr>
                </a:solidFill>
                <a:latin typeface="Arial" charset="0"/>
                <a:cs typeface="Arial" charset="0"/>
              </a:rPr>
              <a:t>Based on the Boston tide table for June 2</a:t>
            </a:r>
            <a:r>
              <a:rPr lang="en-US" sz="2000" baseline="30000" dirty="0" smtClean="0">
                <a:solidFill>
                  <a:schemeClr val="accent4">
                    <a:lumMod val="10000"/>
                  </a:schemeClr>
                </a:solidFill>
                <a:latin typeface="Arial" charset="0"/>
                <a:cs typeface="Arial" charset="0"/>
              </a:rPr>
              <a:t>nd</a:t>
            </a:r>
            <a:r>
              <a:rPr lang="en-US" sz="2000" dirty="0" smtClean="0">
                <a:solidFill>
                  <a:schemeClr val="accent4">
                    <a:lumMod val="10000"/>
                  </a:schemeClr>
                </a:solidFill>
                <a:latin typeface="Arial" charset="0"/>
                <a:cs typeface="Arial" charset="0"/>
              </a:rPr>
              <a:t>, use the rule of 12ths to predict the height of tide at noon? (semidiurnal)</a:t>
            </a:r>
          </a:p>
          <a:p>
            <a:pPr eaLnBrk="1" hangingPunct="1">
              <a:spcAft>
                <a:spcPct val="50000"/>
              </a:spcAft>
              <a:buFontTx/>
              <a:buNone/>
              <a:defRPr/>
            </a:pPr>
            <a:r>
              <a:rPr lang="en-US" sz="2000" dirty="0" smtClean="0">
                <a:solidFill>
                  <a:schemeClr val="accent4">
                    <a:lumMod val="10000"/>
                  </a:schemeClr>
                </a:solidFill>
                <a:latin typeface="Arial" charset="0"/>
                <a:cs typeface="Arial" charset="0"/>
              </a:rPr>
              <a:t>                        A bit less than 8’</a:t>
            </a:r>
          </a:p>
          <a:p>
            <a:pPr eaLnBrk="1" hangingPunct="1">
              <a:spcAft>
                <a:spcPct val="50000"/>
              </a:spcAft>
              <a:buFontTx/>
              <a:buNone/>
              <a:defRPr/>
            </a:pPr>
            <a:endParaRPr lang="en-US" sz="20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0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0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0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700" dirty="0" smtClean="0">
              <a:solidFill>
                <a:schemeClr val="accent4">
                  <a:lumMod val="10000"/>
                </a:schemeClr>
              </a:solidFill>
              <a:latin typeface="Arial" charset="0"/>
              <a:cs typeface="Arial" charset="0"/>
            </a:endParaRPr>
          </a:p>
          <a:p>
            <a:pPr eaLnBrk="1" hangingPunct="1">
              <a:spcAft>
                <a:spcPct val="50000"/>
              </a:spcAft>
              <a:buFontTx/>
              <a:buNone/>
              <a:defRPr/>
            </a:pPr>
            <a:endParaRPr lang="en-US" sz="2800" b="0" dirty="0" smtClean="0">
              <a:solidFill>
                <a:schemeClr val="accent4">
                  <a:lumMod val="10000"/>
                </a:schemeClr>
              </a:solidFill>
              <a:latin typeface="Arial" charset="0"/>
              <a:cs typeface="Arial" charset="0"/>
            </a:endParaRPr>
          </a:p>
        </p:txBody>
      </p:sp>
      <p:sp>
        <p:nvSpPr>
          <p:cNvPr id="5" name="Text Box 6"/>
          <p:cNvSpPr txBox="1">
            <a:spLocks noChangeArrowheads="1"/>
          </p:cNvSpPr>
          <p:nvPr/>
        </p:nvSpPr>
        <p:spPr bwMode="auto">
          <a:xfrm>
            <a:off x="304800" y="2819400"/>
            <a:ext cx="8458200" cy="3492500"/>
          </a:xfrm>
          <a:prstGeom prst="rect">
            <a:avLst/>
          </a:prstGeom>
          <a:noFill/>
          <a:ln w="50800">
            <a:noFill/>
            <a:miter lim="800000"/>
            <a:headEnd/>
            <a:tailEnd type="none" w="med" len="lg"/>
          </a:ln>
        </p:spPr>
        <p:txBody>
          <a:bodyPr wrap="square">
            <a:spAutoFit/>
          </a:bodyPr>
          <a:lstStyle/>
          <a:p>
            <a:pPr>
              <a:spcBef>
                <a:spcPct val="50000"/>
              </a:spcBef>
              <a:defRPr/>
            </a:pPr>
            <a:r>
              <a:rPr lang="en-US" sz="2000" dirty="0">
                <a:solidFill>
                  <a:schemeClr val="accent4">
                    <a:lumMod val="10000"/>
                  </a:schemeClr>
                </a:solidFill>
                <a:latin typeface="Arial" charset="0"/>
                <a:cs typeface="Arial" charset="0"/>
              </a:rPr>
              <a:t>Tidal range: 10.2’ (HW) to -0.1’ (LW) = 10.3’</a:t>
            </a:r>
          </a:p>
          <a:p>
            <a:pPr>
              <a:spcBef>
                <a:spcPct val="50000"/>
              </a:spcBef>
              <a:defRPr/>
            </a:pPr>
            <a:r>
              <a:rPr lang="en-US" sz="2000" dirty="0">
                <a:solidFill>
                  <a:schemeClr val="accent4">
                    <a:lumMod val="10000"/>
                  </a:schemeClr>
                </a:solidFill>
                <a:latin typeface="Arial" charset="0"/>
                <a:cs typeface="Arial" charset="0"/>
              </a:rPr>
              <a:t> 6 periods between 1009 &amp; 1610 = 1 hr each period</a:t>
            </a:r>
          </a:p>
          <a:p>
            <a:pPr>
              <a:spcBef>
                <a:spcPct val="50000"/>
              </a:spcBef>
              <a:defRPr/>
            </a:pPr>
            <a:r>
              <a:rPr lang="en-US" sz="1400" dirty="0">
                <a:solidFill>
                  <a:schemeClr val="accent4">
                    <a:lumMod val="10000"/>
                  </a:schemeClr>
                </a:solidFill>
                <a:latin typeface="Arial" charset="0"/>
                <a:cs typeface="Arial" charset="0"/>
              </a:rPr>
              <a:t>(</a:t>
            </a:r>
            <a:r>
              <a:rPr lang="en-US" sz="1400" b="1" dirty="0">
                <a:solidFill>
                  <a:schemeClr val="accent4">
                    <a:lumMod val="10000"/>
                  </a:schemeClr>
                </a:solidFill>
                <a:latin typeface="Arial" charset="0"/>
                <a:cs typeface="Arial" charset="0"/>
              </a:rPr>
              <a:t>1</a:t>
            </a:r>
            <a:r>
              <a:rPr lang="en-US" sz="1400" dirty="0">
                <a:solidFill>
                  <a:schemeClr val="accent4">
                    <a:lumMod val="10000"/>
                  </a:schemeClr>
                </a:solidFill>
                <a:latin typeface="Arial" charset="0"/>
                <a:cs typeface="Arial" charset="0"/>
              </a:rPr>
              <a:t>) 1009-1109 (</a:t>
            </a:r>
            <a:r>
              <a:rPr lang="en-US" sz="1400" b="1" dirty="0">
                <a:solidFill>
                  <a:schemeClr val="accent4">
                    <a:lumMod val="10000"/>
                  </a:schemeClr>
                </a:solidFill>
                <a:latin typeface="Arial" charset="0"/>
                <a:cs typeface="Arial" charset="0"/>
              </a:rPr>
              <a:t>2</a:t>
            </a:r>
            <a:r>
              <a:rPr lang="en-US" sz="1400" dirty="0">
                <a:solidFill>
                  <a:schemeClr val="accent4">
                    <a:lumMod val="10000"/>
                  </a:schemeClr>
                </a:solidFill>
                <a:latin typeface="Arial" charset="0"/>
                <a:cs typeface="Arial" charset="0"/>
              </a:rPr>
              <a:t>) 1109-1209 (</a:t>
            </a:r>
            <a:r>
              <a:rPr lang="en-US" sz="1400" b="1" dirty="0">
                <a:solidFill>
                  <a:schemeClr val="accent4">
                    <a:lumMod val="10000"/>
                  </a:schemeClr>
                </a:solidFill>
                <a:latin typeface="Arial" charset="0"/>
                <a:cs typeface="Arial" charset="0"/>
              </a:rPr>
              <a:t>3</a:t>
            </a:r>
            <a:r>
              <a:rPr lang="en-US" sz="1400" dirty="0">
                <a:solidFill>
                  <a:schemeClr val="accent4">
                    <a:lumMod val="10000"/>
                  </a:schemeClr>
                </a:solidFill>
                <a:latin typeface="Arial" charset="0"/>
                <a:cs typeface="Arial" charset="0"/>
              </a:rPr>
              <a:t>) 1209-1309 (</a:t>
            </a:r>
            <a:r>
              <a:rPr lang="en-US" sz="1400" b="1" dirty="0">
                <a:solidFill>
                  <a:schemeClr val="accent4">
                    <a:lumMod val="10000"/>
                  </a:schemeClr>
                </a:solidFill>
                <a:latin typeface="Arial" charset="0"/>
                <a:cs typeface="Arial" charset="0"/>
              </a:rPr>
              <a:t>4</a:t>
            </a:r>
            <a:r>
              <a:rPr lang="en-US" sz="1400" dirty="0">
                <a:solidFill>
                  <a:schemeClr val="accent4">
                    <a:lumMod val="10000"/>
                  </a:schemeClr>
                </a:solidFill>
                <a:latin typeface="Arial" charset="0"/>
                <a:cs typeface="Arial" charset="0"/>
              </a:rPr>
              <a:t>) 1309-1409 (</a:t>
            </a:r>
            <a:r>
              <a:rPr lang="en-US" sz="1400" b="1" dirty="0">
                <a:solidFill>
                  <a:schemeClr val="accent4">
                    <a:lumMod val="10000"/>
                  </a:schemeClr>
                </a:solidFill>
                <a:latin typeface="Arial" charset="0"/>
                <a:cs typeface="Arial" charset="0"/>
              </a:rPr>
              <a:t>5</a:t>
            </a:r>
            <a:r>
              <a:rPr lang="en-US" sz="1400" dirty="0">
                <a:solidFill>
                  <a:schemeClr val="accent4">
                    <a:lumMod val="10000"/>
                  </a:schemeClr>
                </a:solidFill>
                <a:latin typeface="Arial" charset="0"/>
                <a:cs typeface="Arial" charset="0"/>
              </a:rPr>
              <a:t>) 1409-1509 (</a:t>
            </a:r>
            <a:r>
              <a:rPr lang="en-US" sz="1400" b="1" dirty="0">
                <a:solidFill>
                  <a:schemeClr val="accent4">
                    <a:lumMod val="10000"/>
                  </a:schemeClr>
                </a:solidFill>
                <a:latin typeface="Arial" charset="0"/>
                <a:cs typeface="Arial" charset="0"/>
              </a:rPr>
              <a:t>6</a:t>
            </a:r>
            <a:r>
              <a:rPr lang="en-US" sz="1400" dirty="0">
                <a:solidFill>
                  <a:schemeClr val="accent4">
                    <a:lumMod val="10000"/>
                  </a:schemeClr>
                </a:solidFill>
                <a:latin typeface="Arial" charset="0"/>
                <a:cs typeface="Arial" charset="0"/>
              </a:rPr>
              <a:t>) 1509-1610 </a:t>
            </a:r>
          </a:p>
          <a:p>
            <a:pPr>
              <a:spcBef>
                <a:spcPct val="50000"/>
              </a:spcBef>
              <a:defRPr/>
            </a:pPr>
            <a:r>
              <a:rPr lang="en-US" sz="2000" dirty="0">
                <a:solidFill>
                  <a:schemeClr val="accent4">
                    <a:lumMod val="10000"/>
                  </a:schemeClr>
                </a:solidFill>
                <a:latin typeface="Arial" charset="0"/>
                <a:cs typeface="Arial" charset="0"/>
              </a:rPr>
              <a:t>1200 falls into the 2</a:t>
            </a:r>
            <a:r>
              <a:rPr lang="en-US" sz="2000" baseline="30000" dirty="0">
                <a:solidFill>
                  <a:schemeClr val="accent4">
                    <a:lumMod val="10000"/>
                  </a:schemeClr>
                </a:solidFill>
                <a:latin typeface="Arial" charset="0"/>
                <a:cs typeface="Arial" charset="0"/>
              </a:rPr>
              <a:t>nd</a:t>
            </a:r>
            <a:r>
              <a:rPr lang="en-US" sz="2000" dirty="0">
                <a:solidFill>
                  <a:schemeClr val="accent4">
                    <a:lumMod val="10000"/>
                  </a:schemeClr>
                </a:solidFill>
                <a:latin typeface="Arial" charset="0"/>
                <a:cs typeface="Arial" charset="0"/>
              </a:rPr>
              <a:t> period</a:t>
            </a:r>
          </a:p>
          <a:p>
            <a:pPr>
              <a:spcBef>
                <a:spcPct val="50000"/>
              </a:spcBef>
              <a:defRPr/>
            </a:pPr>
            <a:r>
              <a:rPr lang="en-US" sz="2000" b="1" dirty="0">
                <a:solidFill>
                  <a:schemeClr val="accent4">
                    <a:lumMod val="10000"/>
                  </a:schemeClr>
                </a:solidFill>
                <a:latin typeface="Arial" charset="0"/>
                <a:cs typeface="Arial" charset="0"/>
              </a:rPr>
              <a:t>1, 2, </a:t>
            </a:r>
            <a:r>
              <a:rPr lang="en-US" sz="2000" dirty="0">
                <a:solidFill>
                  <a:schemeClr val="accent4">
                    <a:lumMod val="10000"/>
                  </a:schemeClr>
                </a:solidFill>
                <a:latin typeface="Arial" charset="0"/>
                <a:cs typeface="Arial" charset="0"/>
              </a:rPr>
              <a:t>3,</a:t>
            </a:r>
            <a:r>
              <a:rPr lang="en-US" sz="2000" b="1" dirty="0">
                <a:solidFill>
                  <a:schemeClr val="accent4">
                    <a:lumMod val="10000"/>
                  </a:schemeClr>
                </a:solidFill>
                <a:latin typeface="Arial" charset="0"/>
                <a:cs typeface="Arial" charset="0"/>
              </a:rPr>
              <a:t> </a:t>
            </a:r>
            <a:r>
              <a:rPr lang="en-US" sz="2000" dirty="0">
                <a:solidFill>
                  <a:schemeClr val="accent4">
                    <a:lumMod val="10000"/>
                  </a:schemeClr>
                </a:solidFill>
                <a:latin typeface="Arial" charset="0"/>
                <a:cs typeface="Arial" charset="0"/>
              </a:rPr>
              <a:t>3, 2, 1 = </a:t>
            </a:r>
            <a:r>
              <a:rPr lang="en-US" sz="2000" b="1" dirty="0">
                <a:solidFill>
                  <a:schemeClr val="accent4">
                    <a:lumMod val="10000"/>
                  </a:schemeClr>
                </a:solidFill>
                <a:latin typeface="Arial" charset="0"/>
                <a:cs typeface="Arial" charset="0"/>
              </a:rPr>
              <a:t>12</a:t>
            </a:r>
          </a:p>
          <a:p>
            <a:pPr>
              <a:spcBef>
                <a:spcPct val="50000"/>
              </a:spcBef>
              <a:defRPr/>
            </a:pPr>
            <a:r>
              <a:rPr lang="en-US" sz="2000" dirty="0">
                <a:solidFill>
                  <a:schemeClr val="accent4">
                    <a:lumMod val="10000"/>
                  </a:schemeClr>
                </a:solidFill>
                <a:latin typeface="Arial" charset="0"/>
                <a:cs typeface="Arial" charset="0"/>
              </a:rPr>
              <a:t>1 + 2 = </a:t>
            </a:r>
            <a:r>
              <a:rPr lang="en-US" sz="2000" b="1" dirty="0">
                <a:solidFill>
                  <a:schemeClr val="accent4">
                    <a:lumMod val="10000"/>
                  </a:schemeClr>
                </a:solidFill>
                <a:latin typeface="Arial" charset="0"/>
                <a:cs typeface="Arial" charset="0"/>
              </a:rPr>
              <a:t>3</a:t>
            </a:r>
            <a:r>
              <a:rPr lang="en-US" sz="2000" dirty="0">
                <a:solidFill>
                  <a:schemeClr val="accent4">
                    <a:lumMod val="10000"/>
                  </a:schemeClr>
                </a:solidFill>
                <a:latin typeface="Arial" charset="0"/>
                <a:cs typeface="Arial" charset="0"/>
              </a:rPr>
              <a:t> ÷ </a:t>
            </a:r>
            <a:r>
              <a:rPr lang="en-US" sz="2000" b="1" dirty="0">
                <a:solidFill>
                  <a:schemeClr val="accent4">
                    <a:lumMod val="10000"/>
                  </a:schemeClr>
                </a:solidFill>
                <a:latin typeface="Arial" charset="0"/>
                <a:cs typeface="Arial" charset="0"/>
              </a:rPr>
              <a:t>12</a:t>
            </a:r>
            <a:r>
              <a:rPr lang="en-US" sz="2000" dirty="0">
                <a:solidFill>
                  <a:schemeClr val="accent4">
                    <a:lumMod val="10000"/>
                  </a:schemeClr>
                </a:solidFill>
                <a:latin typeface="Arial" charset="0"/>
                <a:cs typeface="Arial" charset="0"/>
              </a:rPr>
              <a:t> = 0.25</a:t>
            </a:r>
          </a:p>
          <a:p>
            <a:pPr>
              <a:spcBef>
                <a:spcPct val="50000"/>
              </a:spcBef>
              <a:defRPr/>
            </a:pPr>
            <a:r>
              <a:rPr lang="en-US" sz="2000" dirty="0">
                <a:solidFill>
                  <a:schemeClr val="accent4">
                    <a:lumMod val="10000"/>
                  </a:schemeClr>
                </a:solidFill>
                <a:latin typeface="Arial" charset="0"/>
                <a:cs typeface="Arial" charset="0"/>
              </a:rPr>
              <a:t>0.25 x 10.3’ = 2.57’ </a:t>
            </a:r>
          </a:p>
          <a:p>
            <a:pPr>
              <a:spcBef>
                <a:spcPct val="50000"/>
              </a:spcBef>
              <a:defRPr/>
            </a:pPr>
            <a:r>
              <a:rPr lang="en-US" sz="2000" dirty="0">
                <a:solidFill>
                  <a:schemeClr val="accent4">
                    <a:lumMod val="10000"/>
                  </a:schemeClr>
                </a:solidFill>
                <a:latin typeface="Arial" charset="0"/>
                <a:cs typeface="Arial" charset="0"/>
              </a:rPr>
              <a:t>10.2’ – 2.6’ = </a:t>
            </a:r>
            <a:r>
              <a:rPr lang="en-US" sz="2000" b="1" dirty="0">
                <a:solidFill>
                  <a:schemeClr val="accent4">
                    <a:lumMod val="10000"/>
                  </a:schemeClr>
                </a:solidFill>
                <a:latin typeface="Arial" charset="0"/>
                <a:cs typeface="Arial" charset="0"/>
              </a:rPr>
              <a:t>7.6’ </a:t>
            </a:r>
            <a:r>
              <a:rPr lang="en-US" sz="2000" dirty="0">
                <a:solidFill>
                  <a:schemeClr val="accent4">
                    <a:lumMod val="10000"/>
                  </a:schemeClr>
                </a:solidFill>
                <a:latin typeface="Arial" charset="0"/>
                <a:cs typeface="Arial" charset="0"/>
              </a:rPr>
              <a:t>(about)</a:t>
            </a:r>
            <a:r>
              <a:rPr lang="en-US" sz="2000" b="1" dirty="0">
                <a:solidFill>
                  <a:schemeClr val="accent4">
                    <a:lumMod val="10000"/>
                  </a:schemeClr>
                </a:solidFill>
                <a:latin typeface="Arial" charset="0"/>
                <a:cs typeface="Arial" charset="0"/>
              </a:rPr>
              <a:t> </a:t>
            </a:r>
            <a:r>
              <a:rPr lang="en-US" sz="2000" dirty="0">
                <a:solidFill>
                  <a:schemeClr val="accent4">
                    <a:lumMod val="10000"/>
                  </a:schemeClr>
                </a:solidFill>
                <a:latin typeface="Arial" charset="0"/>
                <a:cs typeface="Arial" charset="0"/>
              </a:rPr>
              <a:t>at 1200</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73C8AEF-1EC2-47FA-9723-EC2DABE90265}"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64</a:t>
            </a:fld>
            <a:endParaRPr lang="en-US" altLang="en-US" sz="1000">
              <a:latin typeface="Comic Sans MS" panose="030F0702030302020204" pitchFamily="66" charset="0"/>
              <a:cs typeface="Times New Roman" panose="02020603050405020304" pitchFamily="18" charset="0"/>
            </a:endParaRPr>
          </a:p>
        </p:txBody>
      </p:sp>
      <p:sp>
        <p:nvSpPr>
          <p:cNvPr id="421893" name="Rectangle 5"/>
          <p:cNvSpPr>
            <a:spLocks noGrp="1" noChangeArrowheads="1"/>
          </p:cNvSpPr>
          <p:nvPr>
            <p:ph idx="4294967295"/>
          </p:nvPr>
        </p:nvSpPr>
        <p:spPr>
          <a:xfrm>
            <a:off x="152400" y="1387805"/>
            <a:ext cx="8991600" cy="1752600"/>
          </a:xfrm>
        </p:spPr>
        <p:txBody>
          <a:bodyPr/>
          <a:lstStyle/>
          <a:p>
            <a:pPr eaLnBrk="1" hangingPunct="1">
              <a:spcAft>
                <a:spcPct val="50000"/>
              </a:spcAft>
              <a:buFontTx/>
              <a:buNone/>
              <a:defRPr/>
            </a:pPr>
            <a:r>
              <a:rPr lang="en-US" sz="2000" dirty="0" smtClean="0">
                <a:solidFill>
                  <a:schemeClr val="accent4">
                    <a:lumMod val="10000"/>
                  </a:schemeClr>
                </a:solidFill>
                <a:latin typeface="Arial" charset="0"/>
                <a:cs typeface="Arial" charset="0"/>
              </a:rPr>
              <a:t>     Based on the Pensacola, Fl. tide table for June 2</a:t>
            </a:r>
            <a:r>
              <a:rPr lang="en-US" sz="2000" baseline="30000" dirty="0" smtClean="0">
                <a:solidFill>
                  <a:schemeClr val="accent4">
                    <a:lumMod val="10000"/>
                  </a:schemeClr>
                </a:solidFill>
                <a:latin typeface="Arial" charset="0"/>
                <a:cs typeface="Arial" charset="0"/>
              </a:rPr>
              <a:t>nd</a:t>
            </a:r>
            <a:r>
              <a:rPr lang="en-US" sz="2000" dirty="0" smtClean="0">
                <a:solidFill>
                  <a:schemeClr val="accent4">
                    <a:lumMod val="10000"/>
                  </a:schemeClr>
                </a:solidFill>
                <a:latin typeface="Arial" charset="0"/>
                <a:cs typeface="Arial" charset="0"/>
              </a:rPr>
              <a:t>, 2003, </a:t>
            </a:r>
            <a:r>
              <a:rPr lang="en-US" sz="1600" dirty="0" smtClean="0">
                <a:solidFill>
                  <a:schemeClr val="accent4">
                    <a:lumMod val="10000"/>
                  </a:schemeClr>
                </a:solidFill>
                <a:latin typeface="Arial" charset="0"/>
                <a:cs typeface="Arial" charset="0"/>
              </a:rPr>
              <a:t>(extracted below) </a:t>
            </a:r>
            <a:r>
              <a:rPr lang="en-US" sz="2000" dirty="0" smtClean="0">
                <a:solidFill>
                  <a:schemeClr val="accent4">
                    <a:lumMod val="10000"/>
                  </a:schemeClr>
                </a:solidFill>
                <a:latin typeface="Arial" charset="0"/>
                <a:cs typeface="Arial" charset="0"/>
              </a:rPr>
              <a:t>use the rule of 12ths to predict the height of tide at 1800? (diurnal)     </a:t>
            </a:r>
          </a:p>
          <a:p>
            <a:pPr algn="ctr" eaLnBrk="1" hangingPunct="1">
              <a:spcAft>
                <a:spcPct val="50000"/>
              </a:spcAft>
              <a:buFontTx/>
              <a:buNone/>
              <a:defRPr/>
            </a:pPr>
            <a:r>
              <a:rPr lang="en-US" sz="2000" dirty="0" smtClean="0">
                <a:solidFill>
                  <a:schemeClr val="accent4">
                    <a:lumMod val="10000"/>
                  </a:schemeClr>
                </a:solidFill>
                <a:latin typeface="Arial" charset="0"/>
                <a:cs typeface="Arial" charset="0"/>
              </a:rPr>
              <a:t>HW at 1114  1.7’        LW at 2255  -0.4’</a:t>
            </a:r>
          </a:p>
          <a:p>
            <a:pPr algn="ctr" eaLnBrk="1" hangingPunct="1">
              <a:spcAft>
                <a:spcPct val="50000"/>
              </a:spcAft>
              <a:buFontTx/>
              <a:buNone/>
              <a:defRPr/>
            </a:pPr>
            <a:r>
              <a:rPr lang="en-US" sz="2000" dirty="0" smtClean="0">
                <a:solidFill>
                  <a:schemeClr val="accent4">
                    <a:lumMod val="10000"/>
                  </a:schemeClr>
                </a:solidFill>
                <a:latin typeface="Arial" charset="0"/>
                <a:cs typeface="Arial" charset="0"/>
              </a:rPr>
              <a:t>                        About 0.5’</a:t>
            </a:r>
          </a:p>
          <a:p>
            <a:pPr eaLnBrk="1" hangingPunct="1">
              <a:spcAft>
                <a:spcPct val="50000"/>
              </a:spcAft>
              <a:buFontTx/>
              <a:buNone/>
              <a:defRPr/>
            </a:pPr>
            <a:endParaRPr lang="en-US" sz="24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4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4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24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algn="ctr" eaLnBrk="1" hangingPunct="1">
              <a:spcAft>
                <a:spcPct val="50000"/>
              </a:spcAft>
              <a:buFontTx/>
              <a:buNone/>
              <a:defRPr/>
            </a:pPr>
            <a:endParaRPr lang="en-US" sz="800" dirty="0" smtClean="0">
              <a:solidFill>
                <a:schemeClr val="accent4">
                  <a:lumMod val="10000"/>
                </a:schemeClr>
              </a:solidFill>
              <a:latin typeface="Arial" charset="0"/>
              <a:cs typeface="Arial" charset="0"/>
            </a:endParaRPr>
          </a:p>
          <a:p>
            <a:pPr eaLnBrk="1" hangingPunct="1">
              <a:spcAft>
                <a:spcPct val="50000"/>
              </a:spcAft>
              <a:buFontTx/>
              <a:buNone/>
              <a:defRPr/>
            </a:pPr>
            <a:endParaRPr lang="en-US" b="0" dirty="0" smtClean="0">
              <a:solidFill>
                <a:schemeClr val="accent4">
                  <a:lumMod val="10000"/>
                </a:schemeClr>
              </a:solidFill>
              <a:latin typeface="Arial" charset="0"/>
              <a:cs typeface="Arial" charset="0"/>
            </a:endParaRPr>
          </a:p>
        </p:txBody>
      </p:sp>
      <p:sp>
        <p:nvSpPr>
          <p:cNvPr id="5" name="Text Box 6"/>
          <p:cNvSpPr txBox="1">
            <a:spLocks noChangeArrowheads="1"/>
          </p:cNvSpPr>
          <p:nvPr/>
        </p:nvSpPr>
        <p:spPr bwMode="auto">
          <a:xfrm>
            <a:off x="166255" y="3027960"/>
            <a:ext cx="8610600" cy="3492500"/>
          </a:xfrm>
          <a:prstGeom prst="rect">
            <a:avLst/>
          </a:prstGeom>
          <a:noFill/>
          <a:ln w="50800">
            <a:noFill/>
            <a:miter lim="800000"/>
            <a:headEnd/>
            <a:tailEnd type="none" w="med" len="lg"/>
          </a:ln>
        </p:spPr>
        <p:txBody>
          <a:bodyPr wrap="square">
            <a:spAutoFit/>
          </a:bodyPr>
          <a:lstStyle/>
          <a:p>
            <a:pPr>
              <a:spcBef>
                <a:spcPct val="50000"/>
              </a:spcBef>
              <a:defRPr/>
            </a:pPr>
            <a:r>
              <a:rPr lang="en-US" sz="2000" dirty="0">
                <a:solidFill>
                  <a:schemeClr val="accent4">
                    <a:lumMod val="10000"/>
                  </a:schemeClr>
                </a:solidFill>
                <a:latin typeface="Arial" charset="0"/>
                <a:cs typeface="Arial" charset="0"/>
              </a:rPr>
              <a:t>Tidal range: 1.7’ (HW) to -0.4’ (LW) = 2.1’</a:t>
            </a:r>
          </a:p>
          <a:p>
            <a:pPr>
              <a:spcBef>
                <a:spcPct val="50000"/>
              </a:spcBef>
              <a:defRPr/>
            </a:pPr>
            <a:r>
              <a:rPr lang="en-US" sz="2000" dirty="0">
                <a:solidFill>
                  <a:schemeClr val="accent4">
                    <a:lumMod val="10000"/>
                  </a:schemeClr>
                </a:solidFill>
                <a:latin typeface="Arial" charset="0"/>
                <a:cs typeface="Arial" charset="0"/>
              </a:rPr>
              <a:t> 6 periods between 1114 &amp; 2255 (11hr 41 ≈ 12) = 2 hrs each pd.</a:t>
            </a:r>
          </a:p>
          <a:p>
            <a:pPr marL="342900" indent="-342900">
              <a:spcBef>
                <a:spcPct val="50000"/>
              </a:spcBef>
              <a:defRPr/>
            </a:pPr>
            <a:r>
              <a:rPr lang="en-US" sz="1400" dirty="0">
                <a:solidFill>
                  <a:schemeClr val="accent4">
                    <a:lumMod val="10000"/>
                  </a:schemeClr>
                </a:solidFill>
                <a:latin typeface="Arial" charset="0"/>
                <a:cs typeface="Arial" charset="0"/>
              </a:rPr>
              <a:t>(</a:t>
            </a:r>
            <a:r>
              <a:rPr lang="en-US" sz="1400" b="1" dirty="0">
                <a:solidFill>
                  <a:schemeClr val="accent4">
                    <a:lumMod val="10000"/>
                  </a:schemeClr>
                </a:solidFill>
                <a:latin typeface="Arial" charset="0"/>
                <a:cs typeface="Arial" charset="0"/>
              </a:rPr>
              <a:t>1</a:t>
            </a:r>
            <a:r>
              <a:rPr lang="en-US" sz="1400" dirty="0">
                <a:solidFill>
                  <a:schemeClr val="accent4">
                    <a:lumMod val="10000"/>
                  </a:schemeClr>
                </a:solidFill>
                <a:latin typeface="Arial" charset="0"/>
                <a:cs typeface="Arial" charset="0"/>
              </a:rPr>
              <a:t>) 1114-1314 (</a:t>
            </a:r>
            <a:r>
              <a:rPr lang="en-US" sz="1400" b="1" dirty="0">
                <a:solidFill>
                  <a:schemeClr val="accent4">
                    <a:lumMod val="10000"/>
                  </a:schemeClr>
                </a:solidFill>
                <a:latin typeface="Arial" charset="0"/>
                <a:cs typeface="Arial" charset="0"/>
              </a:rPr>
              <a:t>2</a:t>
            </a:r>
            <a:r>
              <a:rPr lang="en-US" sz="1400" dirty="0">
                <a:solidFill>
                  <a:schemeClr val="accent4">
                    <a:lumMod val="10000"/>
                  </a:schemeClr>
                </a:solidFill>
                <a:latin typeface="Arial" charset="0"/>
                <a:cs typeface="Arial" charset="0"/>
              </a:rPr>
              <a:t>) 1314-1514 (</a:t>
            </a:r>
            <a:r>
              <a:rPr lang="en-US" sz="1400" b="1" dirty="0">
                <a:solidFill>
                  <a:schemeClr val="accent4">
                    <a:lumMod val="10000"/>
                  </a:schemeClr>
                </a:solidFill>
                <a:latin typeface="Arial" charset="0"/>
                <a:cs typeface="Arial" charset="0"/>
              </a:rPr>
              <a:t>3</a:t>
            </a:r>
            <a:r>
              <a:rPr lang="en-US" sz="1400" dirty="0">
                <a:solidFill>
                  <a:schemeClr val="accent4">
                    <a:lumMod val="10000"/>
                  </a:schemeClr>
                </a:solidFill>
                <a:latin typeface="Arial" charset="0"/>
                <a:cs typeface="Arial" charset="0"/>
              </a:rPr>
              <a:t>) 1514-1714 (</a:t>
            </a:r>
            <a:r>
              <a:rPr lang="en-US" sz="1400" b="1" dirty="0">
                <a:solidFill>
                  <a:schemeClr val="accent4">
                    <a:lumMod val="10000"/>
                  </a:schemeClr>
                </a:solidFill>
                <a:latin typeface="Arial" charset="0"/>
                <a:cs typeface="Arial" charset="0"/>
              </a:rPr>
              <a:t>4</a:t>
            </a:r>
            <a:r>
              <a:rPr lang="en-US" sz="1400" dirty="0">
                <a:solidFill>
                  <a:schemeClr val="accent4">
                    <a:lumMod val="10000"/>
                  </a:schemeClr>
                </a:solidFill>
                <a:latin typeface="Arial" charset="0"/>
                <a:cs typeface="Arial" charset="0"/>
              </a:rPr>
              <a:t>) 1714-1914 (</a:t>
            </a:r>
            <a:r>
              <a:rPr lang="en-US" sz="1400" b="1" dirty="0">
                <a:solidFill>
                  <a:schemeClr val="accent4">
                    <a:lumMod val="10000"/>
                  </a:schemeClr>
                </a:solidFill>
                <a:latin typeface="Arial" charset="0"/>
                <a:cs typeface="Arial" charset="0"/>
              </a:rPr>
              <a:t>5</a:t>
            </a:r>
            <a:r>
              <a:rPr lang="en-US" sz="1400" dirty="0">
                <a:solidFill>
                  <a:schemeClr val="accent4">
                    <a:lumMod val="10000"/>
                  </a:schemeClr>
                </a:solidFill>
                <a:latin typeface="Arial" charset="0"/>
                <a:cs typeface="Arial" charset="0"/>
              </a:rPr>
              <a:t>) 1914-2114 (</a:t>
            </a:r>
            <a:r>
              <a:rPr lang="en-US" sz="1400" b="1" dirty="0">
                <a:solidFill>
                  <a:schemeClr val="accent4">
                    <a:lumMod val="10000"/>
                  </a:schemeClr>
                </a:solidFill>
                <a:latin typeface="Arial" charset="0"/>
                <a:cs typeface="Arial" charset="0"/>
              </a:rPr>
              <a:t>6</a:t>
            </a:r>
            <a:r>
              <a:rPr lang="en-US" sz="1400" dirty="0">
                <a:solidFill>
                  <a:schemeClr val="accent4">
                    <a:lumMod val="10000"/>
                  </a:schemeClr>
                </a:solidFill>
                <a:latin typeface="Arial" charset="0"/>
                <a:cs typeface="Arial" charset="0"/>
              </a:rPr>
              <a:t>) 2114-2255 </a:t>
            </a:r>
          </a:p>
          <a:p>
            <a:pPr marL="457200" indent="-457200">
              <a:spcBef>
                <a:spcPct val="50000"/>
              </a:spcBef>
              <a:defRPr/>
            </a:pPr>
            <a:r>
              <a:rPr lang="en-US" sz="2000" dirty="0">
                <a:solidFill>
                  <a:schemeClr val="accent4">
                    <a:lumMod val="10000"/>
                  </a:schemeClr>
                </a:solidFill>
                <a:latin typeface="Arial" charset="0"/>
                <a:cs typeface="Arial" charset="0"/>
              </a:rPr>
              <a:t>1800 falls into the 4</a:t>
            </a:r>
            <a:r>
              <a:rPr lang="en-US" sz="2000" baseline="30000" dirty="0">
                <a:solidFill>
                  <a:schemeClr val="accent4">
                    <a:lumMod val="10000"/>
                  </a:schemeClr>
                </a:solidFill>
                <a:latin typeface="Arial" charset="0"/>
                <a:cs typeface="Arial" charset="0"/>
              </a:rPr>
              <a:t>th</a:t>
            </a:r>
            <a:r>
              <a:rPr lang="en-US" sz="2000" dirty="0">
                <a:solidFill>
                  <a:schemeClr val="accent4">
                    <a:lumMod val="10000"/>
                  </a:schemeClr>
                </a:solidFill>
                <a:latin typeface="Arial" charset="0"/>
                <a:cs typeface="Arial" charset="0"/>
              </a:rPr>
              <a:t> period</a:t>
            </a:r>
          </a:p>
          <a:p>
            <a:pPr>
              <a:spcBef>
                <a:spcPct val="50000"/>
              </a:spcBef>
              <a:defRPr/>
            </a:pPr>
            <a:r>
              <a:rPr lang="en-US" sz="2000" b="1" dirty="0">
                <a:solidFill>
                  <a:schemeClr val="accent4">
                    <a:lumMod val="10000"/>
                  </a:schemeClr>
                </a:solidFill>
                <a:latin typeface="Arial" charset="0"/>
                <a:cs typeface="Arial" charset="0"/>
              </a:rPr>
              <a:t>1, 2, 3</a:t>
            </a:r>
            <a:r>
              <a:rPr lang="en-US" sz="2000" dirty="0">
                <a:solidFill>
                  <a:schemeClr val="accent4">
                    <a:lumMod val="10000"/>
                  </a:schemeClr>
                </a:solidFill>
                <a:latin typeface="Arial" charset="0"/>
                <a:cs typeface="Arial" charset="0"/>
              </a:rPr>
              <a:t>,</a:t>
            </a:r>
            <a:r>
              <a:rPr lang="en-US" sz="2000" b="1" dirty="0">
                <a:solidFill>
                  <a:schemeClr val="accent4">
                    <a:lumMod val="10000"/>
                  </a:schemeClr>
                </a:solidFill>
                <a:latin typeface="Arial" charset="0"/>
                <a:cs typeface="Arial" charset="0"/>
              </a:rPr>
              <a:t> 3</a:t>
            </a:r>
            <a:r>
              <a:rPr lang="en-US" sz="2000" dirty="0">
                <a:solidFill>
                  <a:schemeClr val="accent4">
                    <a:lumMod val="10000"/>
                  </a:schemeClr>
                </a:solidFill>
                <a:latin typeface="Arial" charset="0"/>
                <a:cs typeface="Arial" charset="0"/>
              </a:rPr>
              <a:t>, 2, 1 = </a:t>
            </a:r>
            <a:r>
              <a:rPr lang="en-US" sz="2000" b="1" dirty="0">
                <a:solidFill>
                  <a:schemeClr val="accent4">
                    <a:lumMod val="10000"/>
                  </a:schemeClr>
                </a:solidFill>
                <a:latin typeface="Arial" charset="0"/>
                <a:cs typeface="Arial" charset="0"/>
              </a:rPr>
              <a:t>12</a:t>
            </a:r>
          </a:p>
          <a:p>
            <a:pPr>
              <a:spcBef>
                <a:spcPct val="50000"/>
              </a:spcBef>
              <a:defRPr/>
            </a:pPr>
            <a:r>
              <a:rPr lang="en-US" sz="2000" dirty="0">
                <a:solidFill>
                  <a:schemeClr val="accent4">
                    <a:lumMod val="10000"/>
                  </a:schemeClr>
                </a:solidFill>
                <a:latin typeface="Arial" charset="0"/>
                <a:cs typeface="Arial" charset="0"/>
              </a:rPr>
              <a:t>1+2+3+3 = </a:t>
            </a:r>
            <a:r>
              <a:rPr lang="en-US" sz="2000" b="1" dirty="0">
                <a:solidFill>
                  <a:schemeClr val="accent4">
                    <a:lumMod val="10000"/>
                  </a:schemeClr>
                </a:solidFill>
                <a:latin typeface="Arial" charset="0"/>
                <a:cs typeface="Arial" charset="0"/>
              </a:rPr>
              <a:t>9</a:t>
            </a:r>
            <a:r>
              <a:rPr lang="en-US" sz="2000" dirty="0">
                <a:solidFill>
                  <a:schemeClr val="accent4">
                    <a:lumMod val="10000"/>
                  </a:schemeClr>
                </a:solidFill>
                <a:latin typeface="Arial" charset="0"/>
                <a:cs typeface="Arial" charset="0"/>
              </a:rPr>
              <a:t> ÷ </a:t>
            </a:r>
            <a:r>
              <a:rPr lang="en-US" sz="2000" b="1" dirty="0">
                <a:solidFill>
                  <a:schemeClr val="accent4">
                    <a:lumMod val="10000"/>
                  </a:schemeClr>
                </a:solidFill>
                <a:latin typeface="Arial" charset="0"/>
                <a:cs typeface="Arial" charset="0"/>
              </a:rPr>
              <a:t>12</a:t>
            </a:r>
            <a:r>
              <a:rPr lang="en-US" sz="2000" dirty="0">
                <a:solidFill>
                  <a:schemeClr val="accent4">
                    <a:lumMod val="10000"/>
                  </a:schemeClr>
                </a:solidFill>
                <a:latin typeface="Arial" charset="0"/>
                <a:cs typeface="Arial" charset="0"/>
              </a:rPr>
              <a:t> = 0.75</a:t>
            </a:r>
          </a:p>
          <a:p>
            <a:pPr>
              <a:spcBef>
                <a:spcPct val="50000"/>
              </a:spcBef>
              <a:defRPr/>
            </a:pPr>
            <a:r>
              <a:rPr lang="en-US" sz="2000" dirty="0">
                <a:solidFill>
                  <a:schemeClr val="accent4">
                    <a:lumMod val="10000"/>
                  </a:schemeClr>
                </a:solidFill>
                <a:latin typeface="Arial" charset="0"/>
                <a:cs typeface="Arial" charset="0"/>
              </a:rPr>
              <a:t>0.75 x 2.1’ = 1.57’  (round to 1.6’)</a:t>
            </a:r>
          </a:p>
          <a:p>
            <a:pPr>
              <a:spcBef>
                <a:spcPct val="50000"/>
              </a:spcBef>
              <a:defRPr/>
            </a:pPr>
            <a:r>
              <a:rPr lang="en-US" sz="2000" dirty="0">
                <a:solidFill>
                  <a:schemeClr val="accent4">
                    <a:lumMod val="10000"/>
                  </a:schemeClr>
                </a:solidFill>
                <a:latin typeface="Arial" charset="0"/>
                <a:cs typeface="Arial" charset="0"/>
              </a:rPr>
              <a:t>2.1’ – 1.6’ = </a:t>
            </a:r>
            <a:r>
              <a:rPr lang="en-US" sz="2000" b="1" dirty="0">
                <a:solidFill>
                  <a:schemeClr val="accent4">
                    <a:lumMod val="10000"/>
                  </a:schemeClr>
                </a:solidFill>
                <a:latin typeface="Arial" charset="0"/>
                <a:cs typeface="Arial" charset="0"/>
              </a:rPr>
              <a:t>0.5’ </a:t>
            </a:r>
            <a:r>
              <a:rPr lang="en-US" sz="2000" dirty="0">
                <a:solidFill>
                  <a:schemeClr val="accent4">
                    <a:lumMod val="10000"/>
                  </a:schemeClr>
                </a:solidFill>
                <a:latin typeface="Arial" charset="0"/>
                <a:cs typeface="Arial" charset="0"/>
              </a:rPr>
              <a:t>(about) at 1800</a:t>
            </a:r>
          </a:p>
        </p:txBody>
      </p:sp>
      <p:sp>
        <p:nvSpPr>
          <p:cNvPr id="6" name="Rectangle 4"/>
          <p:cNvSpPr txBox="1">
            <a:spLocks noChangeArrowheads="1"/>
          </p:cNvSpPr>
          <p:nvPr/>
        </p:nvSpPr>
        <p:spPr bwMode="auto">
          <a:xfrm>
            <a:off x="152400" y="2573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chemeClr val="accent4">
                    <a:lumMod val="10000"/>
                  </a:schemeClr>
                </a:solidFill>
                <a:effectLst/>
                <a:latin typeface="Tahoma" panose="020B0604030504040204" pitchFamily="34" charset="0"/>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a:lstStyle>
          <a:p>
            <a:r>
              <a:rPr lang="en-US" sz="2800" b="0" kern="1200" dirty="0" smtClean="0">
                <a:solidFill>
                  <a:schemeClr val="tx2"/>
                </a:solidFill>
                <a:cs typeface="Tahoma" panose="020B0604030504040204" pitchFamily="34" charset="0"/>
              </a:rPr>
              <a:t>Class Exercise- Rule of 12ths</a:t>
            </a:r>
            <a:endParaRPr lang="en-US" sz="2800" b="0" kern="1200" dirty="0">
              <a:solidFill>
                <a:schemeClr val="tx2"/>
              </a:solidFill>
              <a:cs typeface="Tahoma" panose="020B060403050404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89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lstStyle/>
          <a:p>
            <a:pPr eaLnBrk="1" hangingPunct="1">
              <a:lnSpc>
                <a:spcPct val="80000"/>
              </a:lnSpc>
              <a:defRPr/>
            </a:pPr>
            <a:r>
              <a:rPr lang="en-US" dirty="0" smtClean="0">
                <a:solidFill>
                  <a:schemeClr val="accent6">
                    <a:lumMod val="50000"/>
                  </a:schemeClr>
                </a:solidFill>
                <a:latin typeface="Arial" charset="0"/>
                <a:cs typeface="Arial" charset="0"/>
              </a:rPr>
              <a:t>Current Speed using 50-90 Rule</a:t>
            </a:r>
          </a:p>
        </p:txBody>
      </p:sp>
      <p:sp>
        <p:nvSpPr>
          <p:cNvPr id="6861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F89AB6A-3717-40B3-820A-122D3DC2AA03}"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65</a:t>
            </a:fld>
            <a:endParaRPr lang="en-US" altLang="en-US" sz="1000">
              <a:latin typeface="Comic Sans MS" panose="030F0702030302020204" pitchFamily="66" charset="0"/>
              <a:cs typeface="Times New Roman" panose="02020603050405020304" pitchFamily="18" charset="0"/>
            </a:endParaRPr>
          </a:p>
        </p:txBody>
      </p:sp>
      <p:sp>
        <p:nvSpPr>
          <p:cNvPr id="68611" name="Text Box 6"/>
          <p:cNvSpPr txBox="1">
            <a:spLocks noChangeArrowheads="1"/>
          </p:cNvSpPr>
          <p:nvPr/>
        </p:nvSpPr>
        <p:spPr bwMode="auto">
          <a:xfrm>
            <a:off x="1676400" y="2590800"/>
            <a:ext cx="647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type="none" w="med" len="lg"/>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000" b="0">
                <a:solidFill>
                  <a:schemeClr val="tx1"/>
                </a:solidFill>
              </a:rPr>
              <a:t>Insert Fig. 14-15A</a:t>
            </a:r>
          </a:p>
        </p:txBody>
      </p:sp>
      <p:pic>
        <p:nvPicPr>
          <p:cNvPr id="68613" name="Picture 4" descr="Fig 14-1_0.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4575"/>
            <a:ext cx="91440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TextBox 6"/>
          <p:cNvSpPr txBox="1">
            <a:spLocks noChangeArrowheads="1"/>
          </p:cNvSpPr>
          <p:nvPr/>
        </p:nvSpPr>
        <p:spPr bwMode="auto">
          <a:xfrm>
            <a:off x="76200" y="2819400"/>
            <a:ext cx="1600200" cy="584200"/>
          </a:xfrm>
          <a:prstGeom prst="rect">
            <a:avLst/>
          </a:prstGeom>
          <a:solidFill>
            <a:schemeClr val="bg1">
              <a:lumMod val="95000"/>
            </a:schemeClr>
          </a:solidFill>
          <a:ln w="9525">
            <a:noFill/>
            <a:miter lim="800000"/>
            <a:headEnd/>
            <a:tailEnd/>
          </a:ln>
        </p:spPr>
        <p:txBody>
          <a:bodyPr>
            <a:spAutoFit/>
          </a:bodyPr>
          <a:lstStyle/>
          <a:p>
            <a:pPr algn="ctr">
              <a:defRPr/>
            </a:pPr>
            <a:r>
              <a:rPr lang="en-US" sz="1600" b="1" dirty="0">
                <a:solidFill>
                  <a:schemeClr val="accent4">
                    <a:lumMod val="10000"/>
                  </a:schemeClr>
                </a:solidFill>
                <a:latin typeface="Arial" charset="0"/>
                <a:cs typeface="Arial" charset="0"/>
              </a:rPr>
              <a:t>MLLW </a:t>
            </a:r>
          </a:p>
          <a:p>
            <a:pPr algn="ctr">
              <a:defRPr/>
            </a:pPr>
            <a:r>
              <a:rPr lang="en-US" sz="1600" b="1" dirty="0">
                <a:solidFill>
                  <a:schemeClr val="accent4">
                    <a:lumMod val="10000"/>
                  </a:schemeClr>
                </a:solidFill>
                <a:latin typeface="Arial" charset="0"/>
                <a:cs typeface="Arial" charset="0"/>
              </a:rPr>
              <a:t>&amp; Zero Speed</a:t>
            </a:r>
          </a:p>
        </p:txBody>
      </p:sp>
      <p:sp>
        <p:nvSpPr>
          <p:cNvPr id="43011" name="Rectangle 2"/>
          <p:cNvSpPr>
            <a:spLocks noGrp="1" noChangeArrowheads="1"/>
          </p:cNvSpPr>
          <p:nvPr>
            <p:ph type="title"/>
          </p:nvPr>
        </p:nvSpPr>
        <p:spPr>
          <a:xfrm>
            <a:off x="100012" y="4084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0" kern="1200" dirty="0">
                <a:solidFill>
                  <a:schemeClr val="tx2"/>
                </a:solidFill>
                <a:cs typeface="Tahoma" panose="020B0604030504040204" pitchFamily="34" charset="0"/>
              </a:rPr>
              <a:t>Relationship Between Tide &amp; Current</a:t>
            </a:r>
          </a:p>
        </p:txBody>
      </p:sp>
      <p:sp>
        <p:nvSpPr>
          <p:cNvPr id="696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0B40D3E0-5217-43DA-9147-B362DA7D71E0}"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66</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pic>
        <p:nvPicPr>
          <p:cNvPr id="69637" name="Picture 7" descr="Comparison of tidal conditions vs. tidal current phases"/>
          <p:cNvPicPr>
            <a:picLocks noChangeAspect="1" noChangeArrowheads="1"/>
          </p:cNvPicPr>
          <p:nvPr/>
        </p:nvPicPr>
        <p:blipFill>
          <a:blip r:embed="rId3">
            <a:extLst>
              <a:ext uri="{28A0092B-C50C-407E-A947-70E740481C1C}">
                <a14:useLocalDpi xmlns:a14="http://schemas.microsoft.com/office/drawing/2010/main" val="0"/>
              </a:ext>
            </a:extLst>
          </a:blip>
          <a:srcRect b="46742"/>
          <a:stretch>
            <a:fillRect/>
          </a:stretch>
        </p:blipFill>
        <p:spPr bwMode="auto">
          <a:xfrm>
            <a:off x="1692275" y="1841500"/>
            <a:ext cx="69611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Box 8"/>
          <p:cNvSpPr txBox="1">
            <a:spLocks noChangeArrowheads="1"/>
          </p:cNvSpPr>
          <p:nvPr/>
        </p:nvSpPr>
        <p:spPr bwMode="auto">
          <a:xfrm>
            <a:off x="1508125" y="4449763"/>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dirty="0">
                <a:solidFill>
                  <a:schemeClr val="accent4">
                    <a:lumMod val="10000"/>
                  </a:schemeClr>
                </a:solidFill>
              </a:rPr>
              <a:t>6 hr. Time Periods</a:t>
            </a:r>
          </a:p>
        </p:txBody>
      </p:sp>
      <p:sp>
        <p:nvSpPr>
          <p:cNvPr id="11" name="Left Brace 10"/>
          <p:cNvSpPr/>
          <p:nvPr/>
        </p:nvSpPr>
        <p:spPr>
          <a:xfrm rot="16200000">
            <a:off x="2128043" y="3755232"/>
            <a:ext cx="347663" cy="91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64521" name="Rectangle 11"/>
          <p:cNvSpPr>
            <a:spLocks noChangeArrowheads="1"/>
          </p:cNvSpPr>
          <p:nvPr/>
        </p:nvSpPr>
        <p:spPr bwMode="auto">
          <a:xfrm>
            <a:off x="228600" y="1154113"/>
            <a:ext cx="2519363" cy="369887"/>
          </a:xfrm>
          <a:prstGeom prst="rect">
            <a:avLst/>
          </a:prstGeom>
          <a:solidFill>
            <a:schemeClr val="bg1">
              <a:lumMod val="95000"/>
            </a:schemeClr>
          </a:solidFill>
          <a:ln w="9525">
            <a:noFill/>
            <a:miter lim="800000"/>
            <a:headEnd/>
            <a:tailEnd/>
          </a:ln>
        </p:spPr>
        <p:txBody>
          <a:bodyPr wrap="none">
            <a:spAutoFit/>
          </a:bodyPr>
          <a:lstStyle/>
          <a:p>
            <a:pPr>
              <a:defRPr/>
            </a:pPr>
            <a:r>
              <a:rPr lang="en-US" b="1" dirty="0">
                <a:solidFill>
                  <a:schemeClr val="accent4">
                    <a:lumMod val="10000"/>
                  </a:schemeClr>
                </a:solidFill>
                <a:latin typeface="Arial" charset="0"/>
                <a:cs typeface="Arial" charset="0"/>
              </a:rPr>
              <a:t>Current Speed Graph</a:t>
            </a:r>
            <a:endParaRPr lang="en-US" b="1" dirty="0">
              <a:solidFill>
                <a:schemeClr val="accent4">
                  <a:lumMod val="10000"/>
                </a:schemeClr>
              </a:solidFill>
            </a:endParaRPr>
          </a:p>
        </p:txBody>
      </p:sp>
      <p:sp>
        <p:nvSpPr>
          <p:cNvPr id="69641" name="Rectangle 16"/>
          <p:cNvSpPr>
            <a:spLocks noChangeArrowheads="1"/>
          </p:cNvSpPr>
          <p:nvPr/>
        </p:nvSpPr>
        <p:spPr bwMode="auto">
          <a:xfrm>
            <a:off x="2895600" y="1143000"/>
            <a:ext cx="218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Tide Height Graph</a:t>
            </a:r>
            <a:endParaRPr lang="en-US" altLang="en-US" sz="1800">
              <a:solidFill>
                <a:schemeClr val="accent4">
                  <a:lumMod val="10000"/>
                </a:schemeClr>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rot="16200000" flipH="1">
            <a:off x="1752600" y="1828800"/>
            <a:ext cx="838200" cy="381000"/>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3435351" y="1887537"/>
            <a:ext cx="925512" cy="176213"/>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6"/>
          <p:cNvSpPr txBox="1">
            <a:spLocks noChangeArrowheads="1"/>
          </p:cNvSpPr>
          <p:nvPr/>
        </p:nvSpPr>
        <p:spPr bwMode="auto">
          <a:xfrm>
            <a:off x="76200" y="2819400"/>
            <a:ext cx="1600200" cy="584200"/>
          </a:xfrm>
          <a:prstGeom prst="rect">
            <a:avLst/>
          </a:prstGeom>
          <a:solidFill>
            <a:schemeClr val="bg1">
              <a:lumMod val="95000"/>
            </a:schemeClr>
          </a:solidFill>
          <a:ln w="9525">
            <a:noFill/>
            <a:miter lim="800000"/>
            <a:headEnd/>
            <a:tailEnd/>
          </a:ln>
        </p:spPr>
        <p:txBody>
          <a:bodyPr>
            <a:spAutoFit/>
          </a:bodyPr>
          <a:lstStyle/>
          <a:p>
            <a:pPr algn="ctr">
              <a:defRPr/>
            </a:pPr>
            <a:r>
              <a:rPr lang="en-US" sz="1600" b="1" dirty="0">
                <a:solidFill>
                  <a:schemeClr val="accent4">
                    <a:lumMod val="10000"/>
                  </a:schemeClr>
                </a:solidFill>
                <a:latin typeface="Arial" charset="0"/>
                <a:cs typeface="Arial" charset="0"/>
              </a:rPr>
              <a:t>MLLW </a:t>
            </a:r>
          </a:p>
          <a:p>
            <a:pPr algn="ctr">
              <a:defRPr/>
            </a:pPr>
            <a:r>
              <a:rPr lang="en-US" sz="1600" b="1" dirty="0">
                <a:solidFill>
                  <a:schemeClr val="accent4">
                    <a:lumMod val="10000"/>
                  </a:schemeClr>
                </a:solidFill>
                <a:latin typeface="Arial" charset="0"/>
                <a:cs typeface="Arial" charset="0"/>
              </a:rPr>
              <a:t>&amp; Zero Speed</a:t>
            </a:r>
          </a:p>
        </p:txBody>
      </p:sp>
      <p:sp>
        <p:nvSpPr>
          <p:cNvPr id="706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F5236195-BD0E-421F-9B4E-E486CCEA25A8}" type="slidenum">
              <a:rPr lang="en-US" altLang="en-US" sz="1000">
                <a:solidFill>
                  <a:schemeClr val="accent4">
                    <a:lumMod val="10000"/>
                  </a:schemeClr>
                </a:solidFill>
                <a:latin typeface="Comic Sans MS" panose="030F0702030302020204" pitchFamily="66" charset="0"/>
                <a:cs typeface="Times New Roman" panose="02020603050405020304" pitchFamily="18" charset="0"/>
              </a:rPr>
              <a:pPr eaLnBrk="1" hangingPunct="1">
                <a:spcBef>
                  <a:spcPct val="0"/>
                </a:spcBef>
                <a:buFontTx/>
                <a:buNone/>
              </a:pPr>
              <a:t>67</a:t>
            </a:fld>
            <a:endParaRPr lang="en-US" altLang="en-US" sz="1000">
              <a:solidFill>
                <a:schemeClr val="accent4">
                  <a:lumMod val="10000"/>
                </a:schemeClr>
              </a:solidFill>
              <a:latin typeface="Comic Sans MS" panose="030F0702030302020204" pitchFamily="66" charset="0"/>
              <a:cs typeface="Times New Roman" panose="02020603050405020304" pitchFamily="18" charset="0"/>
            </a:endParaRPr>
          </a:p>
        </p:txBody>
      </p:sp>
      <p:pic>
        <p:nvPicPr>
          <p:cNvPr id="70661" name="Picture 7" descr="Comparison of tidal conditions vs. tidal current phases"/>
          <p:cNvPicPr>
            <a:picLocks noChangeAspect="1" noChangeArrowheads="1"/>
          </p:cNvPicPr>
          <p:nvPr/>
        </p:nvPicPr>
        <p:blipFill>
          <a:blip r:embed="rId3">
            <a:extLst>
              <a:ext uri="{28A0092B-C50C-407E-A947-70E740481C1C}">
                <a14:useLocalDpi xmlns:a14="http://schemas.microsoft.com/office/drawing/2010/main" val="0"/>
              </a:ext>
            </a:extLst>
          </a:blip>
          <a:srcRect t="53258"/>
          <a:stretch>
            <a:fillRect/>
          </a:stretch>
        </p:blipFill>
        <p:spPr bwMode="auto">
          <a:xfrm>
            <a:off x="1662113" y="1798638"/>
            <a:ext cx="69611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Brace 10"/>
          <p:cNvSpPr/>
          <p:nvPr/>
        </p:nvSpPr>
        <p:spPr>
          <a:xfrm rot="16200000">
            <a:off x="2128043" y="3755232"/>
            <a:ext cx="347663" cy="9144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accent4">
                  <a:lumMod val="10000"/>
                </a:schemeClr>
              </a:solidFill>
            </a:endParaRPr>
          </a:p>
        </p:txBody>
      </p:sp>
      <p:sp>
        <p:nvSpPr>
          <p:cNvPr id="14" name="Rectangle 13"/>
          <p:cNvSpPr>
            <a:spLocks noChangeArrowheads="1"/>
          </p:cNvSpPr>
          <p:nvPr/>
        </p:nvSpPr>
        <p:spPr bwMode="auto">
          <a:xfrm>
            <a:off x="2895600" y="5619750"/>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a:solidFill>
                  <a:schemeClr val="accent4">
                    <a:lumMod val="10000"/>
                  </a:schemeClr>
                </a:solidFill>
              </a:rPr>
              <a:t>HYDRAULIC CURRENT</a:t>
            </a:r>
          </a:p>
        </p:txBody>
      </p:sp>
      <p:sp>
        <p:nvSpPr>
          <p:cNvPr id="70664" name="TextBox 8"/>
          <p:cNvSpPr txBox="1">
            <a:spLocks noChangeArrowheads="1"/>
          </p:cNvSpPr>
          <p:nvPr/>
        </p:nvSpPr>
        <p:spPr bwMode="auto">
          <a:xfrm>
            <a:off x="1508125" y="4449763"/>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600">
                <a:solidFill>
                  <a:schemeClr val="accent4">
                    <a:lumMod val="10000"/>
                  </a:schemeClr>
                </a:solidFill>
              </a:rPr>
              <a:t>6 hr. Time Periods</a:t>
            </a:r>
          </a:p>
        </p:txBody>
      </p:sp>
      <p:sp>
        <p:nvSpPr>
          <p:cNvPr id="12" name="Rectangle 11"/>
          <p:cNvSpPr>
            <a:spLocks noChangeArrowheads="1"/>
          </p:cNvSpPr>
          <p:nvPr/>
        </p:nvSpPr>
        <p:spPr bwMode="auto">
          <a:xfrm>
            <a:off x="228600" y="1154113"/>
            <a:ext cx="2519363" cy="369887"/>
          </a:xfrm>
          <a:prstGeom prst="rect">
            <a:avLst/>
          </a:prstGeom>
          <a:solidFill>
            <a:schemeClr val="bg1">
              <a:lumMod val="95000"/>
            </a:schemeClr>
          </a:solidFill>
          <a:ln w="9525">
            <a:noFill/>
            <a:miter lim="800000"/>
            <a:headEnd/>
            <a:tailEnd/>
          </a:ln>
        </p:spPr>
        <p:txBody>
          <a:bodyPr wrap="none">
            <a:spAutoFit/>
          </a:bodyPr>
          <a:lstStyle/>
          <a:p>
            <a:pPr>
              <a:defRPr/>
            </a:pPr>
            <a:r>
              <a:rPr lang="en-US" b="1" dirty="0">
                <a:solidFill>
                  <a:schemeClr val="accent4">
                    <a:lumMod val="10000"/>
                  </a:schemeClr>
                </a:solidFill>
                <a:latin typeface="Arial" charset="0"/>
                <a:cs typeface="Arial" charset="0"/>
              </a:rPr>
              <a:t>Current Speed Graph</a:t>
            </a:r>
            <a:endParaRPr lang="en-US" b="1" dirty="0">
              <a:solidFill>
                <a:schemeClr val="accent4">
                  <a:lumMod val="10000"/>
                </a:schemeClr>
              </a:solidFill>
            </a:endParaRPr>
          </a:p>
        </p:txBody>
      </p:sp>
      <p:sp>
        <p:nvSpPr>
          <p:cNvPr id="70666" name="Rectangle 16"/>
          <p:cNvSpPr>
            <a:spLocks noChangeArrowheads="1"/>
          </p:cNvSpPr>
          <p:nvPr/>
        </p:nvSpPr>
        <p:spPr bwMode="auto">
          <a:xfrm>
            <a:off x="2895600" y="1143000"/>
            <a:ext cx="2181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solidFill>
                  <a:schemeClr val="accent4">
                    <a:lumMod val="10000"/>
                  </a:schemeClr>
                </a:solidFill>
              </a:rPr>
              <a:t>Tide Height Graph</a:t>
            </a:r>
            <a:endParaRPr lang="en-US" altLang="en-US" sz="1800">
              <a:solidFill>
                <a:schemeClr val="accent4">
                  <a:lumMod val="10000"/>
                </a:schemeClr>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rot="16200000" flipH="1">
            <a:off x="1752600" y="1828800"/>
            <a:ext cx="838200" cy="381000"/>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0666" idx="2"/>
          </p:cNvCxnSpPr>
          <p:nvPr/>
        </p:nvCxnSpPr>
        <p:spPr>
          <a:xfrm rot="5400000">
            <a:off x="3054351" y="1735137"/>
            <a:ext cx="1154112" cy="709613"/>
          </a:xfrm>
          <a:prstGeom prst="straightConnector1">
            <a:avLst/>
          </a:prstGeom>
          <a:ln>
            <a:solidFill>
              <a:schemeClr val="accent4">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2"/>
          <p:cNvSpPr>
            <a:spLocks noGrp="1" noChangeArrowheads="1"/>
          </p:cNvSpPr>
          <p:nvPr>
            <p:ph type="title"/>
          </p:nvPr>
        </p:nvSpPr>
        <p:spPr>
          <a:xfrm>
            <a:off x="100012" y="4084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0" kern="1200" dirty="0">
                <a:solidFill>
                  <a:schemeClr val="tx2"/>
                </a:solidFill>
                <a:cs typeface="Tahoma" panose="020B0604030504040204" pitchFamily="34" charset="0"/>
              </a:rPr>
              <a:t>Relationship Between Tide &amp; Current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Something In-between</a:t>
            </a:r>
            <a:endParaRPr lang="en-US" dirty="0"/>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FBB6870-7917-4ED0-8F42-6C2FDD0528FC}"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68</a:t>
            </a:fld>
            <a:endParaRPr lang="en-US" altLang="en-US" sz="1000">
              <a:latin typeface="Comic Sans MS" panose="030F0702030302020204" pitchFamily="66" charset="0"/>
              <a:cs typeface="Times New Roman" panose="02020603050405020304" pitchFamily="18" charset="0"/>
            </a:endParaRPr>
          </a:p>
        </p:txBody>
      </p:sp>
      <p:pic>
        <p:nvPicPr>
          <p:cNvPr id="71685" name="Picture 2" descr="http://tidesandcurrents.noaa.gov/images/tidevscurrentstjoh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52400" y="1385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2800" b="0" kern="1200" dirty="0">
                <a:solidFill>
                  <a:schemeClr val="tx2"/>
                </a:solidFill>
                <a:cs typeface="Tahoma" panose="020B0604030504040204" pitchFamily="34" charset="0"/>
              </a:rPr>
              <a:t>Tidal Charts </a:t>
            </a:r>
          </a:p>
        </p:txBody>
      </p:sp>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16355A52-26CF-4A9B-A261-D9015F4B2B96}"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69</a:t>
            </a:fld>
            <a:endParaRPr lang="en-US" altLang="en-US" sz="1000">
              <a:latin typeface="Comic Sans MS" panose="030F0702030302020204" pitchFamily="66" charset="0"/>
              <a:cs typeface="Times New Roman" panose="02020603050405020304" pitchFamily="18" charset="0"/>
            </a:endParaRPr>
          </a:p>
        </p:txBody>
      </p:sp>
      <p:sp>
        <p:nvSpPr>
          <p:cNvPr id="427012" name="Rectangle 4"/>
          <p:cNvSpPr>
            <a:spLocks noGrp="1" noChangeArrowheads="1"/>
          </p:cNvSpPr>
          <p:nvPr>
            <p:ph idx="4294967295"/>
          </p:nvPr>
        </p:nvSpPr>
        <p:spPr>
          <a:xfrm>
            <a:off x="152400" y="1676977"/>
            <a:ext cx="4800600" cy="4267200"/>
          </a:xfrm>
        </p:spPr>
        <p:txBody>
          <a:bodyPr/>
          <a:lstStyle/>
          <a:p>
            <a:pPr eaLnBrk="1" hangingPunct="1">
              <a:lnSpc>
                <a:spcPct val="90000"/>
              </a:lnSpc>
              <a:spcAft>
                <a:spcPct val="20000"/>
              </a:spcAft>
              <a:defRPr/>
            </a:pPr>
            <a:r>
              <a:rPr lang="en-US" sz="2800" b="0" dirty="0" smtClean="0">
                <a:latin typeface="Arial" charset="0"/>
                <a:cs typeface="Arial" charset="0"/>
              </a:rPr>
              <a:t>Commercially published in sets for selected bodies of water</a:t>
            </a:r>
          </a:p>
          <a:p>
            <a:pPr eaLnBrk="1" hangingPunct="1">
              <a:lnSpc>
                <a:spcPct val="90000"/>
              </a:lnSpc>
              <a:spcAft>
                <a:spcPct val="20000"/>
              </a:spcAft>
              <a:defRPr/>
            </a:pPr>
            <a:r>
              <a:rPr lang="en-US" sz="2800" b="0" dirty="0" smtClean="0">
                <a:latin typeface="Arial" charset="0"/>
                <a:cs typeface="Arial" charset="0"/>
              </a:rPr>
              <a:t>A set consists of one chart for each hour in the tidal current cycle</a:t>
            </a:r>
          </a:p>
          <a:p>
            <a:pPr eaLnBrk="1" hangingPunct="1">
              <a:lnSpc>
                <a:spcPct val="90000"/>
              </a:lnSpc>
              <a:spcAft>
                <a:spcPct val="20000"/>
              </a:spcAft>
              <a:defRPr/>
            </a:pPr>
            <a:r>
              <a:rPr lang="en-US" sz="2800" b="0" dirty="0" smtClean="0">
                <a:latin typeface="Arial" charset="0"/>
                <a:cs typeface="Arial" charset="0"/>
              </a:rPr>
              <a:t>Simply consult the chart for the time of interest</a:t>
            </a:r>
          </a:p>
        </p:txBody>
      </p:sp>
      <p:pic>
        <p:nvPicPr>
          <p:cNvPr id="727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972" y="1371600"/>
            <a:ext cx="3447216"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70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33"/>
          <p:cNvSpPr>
            <a:spLocks noGrp="1" noChangeArrowheads="1"/>
          </p:cNvSpPr>
          <p:nvPr>
            <p:ph type="title"/>
          </p:nvPr>
        </p:nvSpPr>
        <p:spPr>
          <a:xfrm>
            <a:off x="126325" y="3175"/>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Moon &amp; Sun Effects</a:t>
            </a:r>
          </a:p>
        </p:txBody>
      </p:sp>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73AD0014-3179-4EB1-9EDB-D37D997DDFCD}"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7</a:t>
            </a:fld>
            <a:endParaRPr lang="en-US" altLang="en-US" sz="1000">
              <a:latin typeface="Comic Sans MS" panose="030F0702030302020204" pitchFamily="66" charset="0"/>
              <a:cs typeface="Times New Roman" panose="02020603050405020304" pitchFamily="18" charset="0"/>
            </a:endParaRPr>
          </a:p>
        </p:txBody>
      </p:sp>
      <p:sp>
        <p:nvSpPr>
          <p:cNvPr id="231458" name="Rectangle 34"/>
          <p:cNvSpPr>
            <a:spLocks noGrp="1" noChangeArrowheads="1"/>
          </p:cNvSpPr>
          <p:nvPr>
            <p:ph idx="4294967295"/>
          </p:nvPr>
        </p:nvSpPr>
        <p:spPr>
          <a:xfrm>
            <a:off x="381000" y="1630254"/>
            <a:ext cx="7772400" cy="3962400"/>
          </a:xfrm>
        </p:spPr>
        <p:txBody>
          <a:bodyPr/>
          <a:lstStyle/>
          <a:p>
            <a:pPr eaLnBrk="1" hangingPunct="1">
              <a:spcAft>
                <a:spcPct val="30000"/>
              </a:spcAft>
              <a:defRPr/>
            </a:pPr>
            <a:r>
              <a:rPr lang="en-US" sz="2400" b="0" dirty="0" smtClean="0">
                <a:latin typeface="Arial" charset="0"/>
                <a:cs typeface="Arial" charset="0"/>
              </a:rPr>
              <a:t>Gravitational pull of moon and sun creates a tidal bulge</a:t>
            </a:r>
          </a:p>
          <a:p>
            <a:pPr eaLnBrk="1" hangingPunct="1">
              <a:spcAft>
                <a:spcPct val="30000"/>
              </a:spcAft>
              <a:defRPr/>
            </a:pPr>
            <a:r>
              <a:rPr lang="en-US" sz="2400" b="0" dirty="0" smtClean="0">
                <a:latin typeface="Arial" charset="0"/>
                <a:cs typeface="Arial" charset="0"/>
              </a:rPr>
              <a:t>Opposite side bulges to establish equilibrium due to centrifugal forces</a:t>
            </a:r>
          </a:p>
          <a:p>
            <a:pPr eaLnBrk="1" hangingPunct="1">
              <a:spcAft>
                <a:spcPct val="30000"/>
              </a:spcAft>
              <a:defRPr/>
            </a:pPr>
            <a:r>
              <a:rPr lang="en-US" sz="2400" b="0" dirty="0" smtClean="0">
                <a:latin typeface="Arial" charset="0"/>
                <a:cs typeface="Arial" charset="0"/>
              </a:rPr>
              <a:t>Force of sun only 44% that of moon due to distance</a:t>
            </a:r>
          </a:p>
          <a:p>
            <a:pPr eaLnBrk="1" hangingPunct="1">
              <a:spcAft>
                <a:spcPct val="30000"/>
              </a:spcAft>
              <a:defRPr/>
            </a:pPr>
            <a:r>
              <a:rPr lang="en-US" sz="2400" b="0" dirty="0" smtClean="0">
                <a:latin typeface="Arial" charset="0"/>
                <a:cs typeface="Arial" charset="0"/>
              </a:rPr>
              <a:t>Tidal day matches the lunar day—</a:t>
            </a:r>
          </a:p>
          <a:p>
            <a:pPr lvl="1" eaLnBrk="1" hangingPunct="1">
              <a:spcAft>
                <a:spcPct val="30000"/>
              </a:spcAft>
              <a:buFontTx/>
              <a:buNone/>
              <a:defRPr/>
            </a:pPr>
            <a:r>
              <a:rPr lang="en-US" sz="2400" dirty="0" smtClean="0">
                <a:latin typeface="Arial" charset="0"/>
                <a:cs typeface="Arial" charset="0"/>
              </a:rPr>
              <a:t>      24 hrs 50 min</a:t>
            </a:r>
          </a:p>
        </p:txBody>
      </p:sp>
      <p:grpSp>
        <p:nvGrpSpPr>
          <p:cNvPr id="2" name="Group 32"/>
          <p:cNvGrpSpPr>
            <a:grpSpLocks noChangeAspect="1"/>
          </p:cNvGrpSpPr>
          <p:nvPr/>
        </p:nvGrpSpPr>
        <p:grpSpPr bwMode="auto">
          <a:xfrm>
            <a:off x="2819400" y="4146550"/>
            <a:ext cx="5824538" cy="2559050"/>
            <a:chOff x="1392" y="2304"/>
            <a:chExt cx="4119" cy="1810"/>
          </a:xfrm>
        </p:grpSpPr>
        <p:grpSp>
          <p:nvGrpSpPr>
            <p:cNvPr id="9222" name="Group 28"/>
            <p:cNvGrpSpPr>
              <a:grpSpLocks noChangeAspect="1"/>
            </p:cNvGrpSpPr>
            <p:nvPr/>
          </p:nvGrpSpPr>
          <p:grpSpPr bwMode="auto">
            <a:xfrm>
              <a:off x="1392" y="3442"/>
              <a:ext cx="672" cy="672"/>
              <a:chOff x="149" y="3394"/>
              <a:chExt cx="672" cy="672"/>
            </a:xfrm>
          </p:grpSpPr>
          <p:sp>
            <p:nvSpPr>
              <p:cNvPr id="9236" name="Oval 5"/>
              <p:cNvSpPr>
                <a:spLocks noChangeAspect="1" noChangeArrowheads="1"/>
              </p:cNvSpPr>
              <p:nvPr/>
            </p:nvSpPr>
            <p:spPr bwMode="auto">
              <a:xfrm>
                <a:off x="149" y="3394"/>
                <a:ext cx="672" cy="672"/>
              </a:xfrm>
              <a:prstGeom prst="ellipse">
                <a:avLst/>
              </a:prstGeom>
              <a:solidFill>
                <a:schemeClr val="tx2">
                  <a:lumMod val="75000"/>
                </a:schemeClr>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9237" name="Rectangle 6"/>
              <p:cNvSpPr>
                <a:spLocks noChangeAspect="1" noChangeArrowheads="1"/>
              </p:cNvSpPr>
              <p:nvPr/>
            </p:nvSpPr>
            <p:spPr bwMode="auto">
              <a:xfrm>
                <a:off x="306" y="3646"/>
                <a:ext cx="39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dirty="0">
                    <a:solidFill>
                      <a:schemeClr val="accent4">
                        <a:lumMod val="25000"/>
                      </a:schemeClr>
                    </a:solidFill>
                    <a:cs typeface="Times New Roman" panose="02020603050405020304" pitchFamily="18" charset="0"/>
                  </a:rPr>
                  <a:t>SUN</a:t>
                </a:r>
              </a:p>
            </p:txBody>
          </p:sp>
        </p:grpSp>
        <p:grpSp>
          <p:nvGrpSpPr>
            <p:cNvPr id="9223" name="Group 29"/>
            <p:cNvGrpSpPr>
              <a:grpSpLocks noChangeAspect="1"/>
            </p:cNvGrpSpPr>
            <p:nvPr/>
          </p:nvGrpSpPr>
          <p:grpSpPr bwMode="auto">
            <a:xfrm>
              <a:off x="4992" y="2952"/>
              <a:ext cx="519" cy="496"/>
              <a:chOff x="5000" y="3014"/>
              <a:chExt cx="519" cy="496"/>
            </a:xfrm>
          </p:grpSpPr>
          <p:sp>
            <p:nvSpPr>
              <p:cNvPr id="9234" name="Oval 8"/>
              <p:cNvSpPr>
                <a:spLocks noChangeAspect="1" noChangeArrowheads="1"/>
              </p:cNvSpPr>
              <p:nvPr/>
            </p:nvSpPr>
            <p:spPr bwMode="auto">
              <a:xfrm>
                <a:off x="5000" y="3014"/>
                <a:ext cx="496" cy="496"/>
              </a:xfrm>
              <a:prstGeom prst="ellipse">
                <a:avLst/>
              </a:prstGeom>
              <a:solidFill>
                <a:srgbClr val="99CCFF"/>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9235" name="Rectangle 9"/>
              <p:cNvSpPr>
                <a:spLocks noChangeAspect="1" noChangeArrowheads="1"/>
              </p:cNvSpPr>
              <p:nvPr/>
            </p:nvSpPr>
            <p:spPr bwMode="auto">
              <a:xfrm>
                <a:off x="5000" y="3173"/>
                <a:ext cx="5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chemeClr val="tx1"/>
                    </a:solidFill>
                    <a:cs typeface="Times New Roman" panose="02020603050405020304" pitchFamily="18" charset="0"/>
                  </a:rPr>
                  <a:t>MOON</a:t>
                </a:r>
              </a:p>
            </p:txBody>
          </p:sp>
        </p:grpSp>
        <p:sp>
          <p:nvSpPr>
            <p:cNvPr id="9224" name="Line 14"/>
            <p:cNvSpPr>
              <a:spLocks noChangeAspect="1" noChangeShapeType="1"/>
            </p:cNvSpPr>
            <p:nvPr/>
          </p:nvSpPr>
          <p:spPr bwMode="auto">
            <a:xfrm flipV="1">
              <a:off x="4625" y="3206"/>
              <a:ext cx="359"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9225" name="Group 30"/>
            <p:cNvGrpSpPr>
              <a:grpSpLocks noChangeAspect="1"/>
            </p:cNvGrpSpPr>
            <p:nvPr/>
          </p:nvGrpSpPr>
          <p:grpSpPr bwMode="auto">
            <a:xfrm>
              <a:off x="3024" y="2304"/>
              <a:ext cx="1599" cy="1810"/>
              <a:chOff x="2832" y="2366"/>
              <a:chExt cx="1599" cy="1810"/>
            </a:xfrm>
          </p:grpSpPr>
          <p:sp>
            <p:nvSpPr>
              <p:cNvPr id="9227" name="Oval 2"/>
              <p:cNvSpPr>
                <a:spLocks noChangeAspect="1" noChangeArrowheads="1"/>
              </p:cNvSpPr>
              <p:nvPr/>
            </p:nvSpPr>
            <p:spPr bwMode="auto">
              <a:xfrm>
                <a:off x="2832" y="2752"/>
                <a:ext cx="1599" cy="1048"/>
              </a:xfrm>
              <a:prstGeom prst="ellipse">
                <a:avLst/>
              </a:prstGeom>
              <a:solidFill>
                <a:srgbClr val="99CCFF"/>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9228" name="Oval 3"/>
              <p:cNvSpPr>
                <a:spLocks noChangeAspect="1" noChangeArrowheads="1"/>
              </p:cNvSpPr>
              <p:nvPr/>
            </p:nvSpPr>
            <p:spPr bwMode="auto">
              <a:xfrm rot="-1440000">
                <a:off x="2928" y="2767"/>
                <a:ext cx="1338" cy="935"/>
              </a:xfrm>
              <a:prstGeom prst="ellipse">
                <a:avLst/>
              </a:prstGeom>
              <a:solidFill>
                <a:schemeClr val="tx2"/>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9229" name="Oval 4"/>
              <p:cNvSpPr>
                <a:spLocks noChangeAspect="1" noChangeArrowheads="1"/>
              </p:cNvSpPr>
              <p:nvPr/>
            </p:nvSpPr>
            <p:spPr bwMode="auto">
              <a:xfrm>
                <a:off x="3063" y="2726"/>
                <a:ext cx="1104" cy="1104"/>
              </a:xfrm>
              <a:prstGeom prst="ellipse">
                <a:avLst/>
              </a:prstGeom>
              <a:solidFill>
                <a:schemeClr val="bg1"/>
              </a:solidFill>
              <a:ln w="76200">
                <a:solidFill>
                  <a:schemeClr val="hlink"/>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9230" name="Line 10"/>
              <p:cNvSpPr>
                <a:spLocks noChangeAspect="1" noChangeShapeType="1"/>
              </p:cNvSpPr>
              <p:nvPr/>
            </p:nvSpPr>
            <p:spPr bwMode="auto">
              <a:xfrm>
                <a:off x="3632" y="2513"/>
                <a:ext cx="0" cy="1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11"/>
              <p:cNvSpPr>
                <a:spLocks noChangeAspect="1" noChangeShapeType="1"/>
              </p:cNvSpPr>
              <p:nvPr/>
            </p:nvSpPr>
            <p:spPr bwMode="auto">
              <a:xfrm>
                <a:off x="3075" y="3268"/>
                <a:ext cx="109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1436" name="Rectangle 12"/>
              <p:cNvSpPr>
                <a:spLocks noChangeAspect="1" noChangeArrowheads="1"/>
              </p:cNvSpPr>
              <p:nvPr/>
            </p:nvSpPr>
            <p:spPr bwMode="auto">
              <a:xfrm>
                <a:off x="3531" y="2366"/>
                <a:ext cx="220" cy="21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400">
                    <a:solidFill>
                      <a:schemeClr val="hlink"/>
                    </a:solidFill>
                    <a:effectLst>
                      <a:outerShdw blurRad="38100" dist="38100" dir="2700000" algn="tl">
                        <a:srgbClr val="000000"/>
                      </a:outerShdw>
                    </a:effectLst>
                    <a:latin typeface="Arial" pitchFamily="34" charset="0"/>
                  </a:rPr>
                  <a:t>N</a:t>
                </a:r>
              </a:p>
            </p:txBody>
          </p:sp>
          <p:sp>
            <p:nvSpPr>
              <p:cNvPr id="9233" name="Rectangle 7"/>
              <p:cNvSpPr>
                <a:spLocks noChangeAspect="1" noChangeArrowheads="1"/>
              </p:cNvSpPr>
              <p:nvPr/>
            </p:nvSpPr>
            <p:spPr bwMode="auto">
              <a:xfrm>
                <a:off x="3385" y="3170"/>
                <a:ext cx="56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chemeClr val="tx1"/>
                    </a:solidFill>
                    <a:cs typeface="Times New Roman" panose="02020603050405020304" pitchFamily="18" charset="0"/>
                  </a:rPr>
                  <a:t>EARTH</a:t>
                </a:r>
              </a:p>
            </p:txBody>
          </p:sp>
        </p:grpSp>
        <p:sp>
          <p:nvSpPr>
            <p:cNvPr id="9226" name="Line 18"/>
            <p:cNvSpPr>
              <a:spLocks noChangeAspect="1" noChangeShapeType="1"/>
            </p:cNvSpPr>
            <p:nvPr/>
          </p:nvSpPr>
          <p:spPr bwMode="auto">
            <a:xfrm flipV="1">
              <a:off x="2061" y="3387"/>
              <a:ext cx="1095" cy="316"/>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152400" y="119063"/>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0" kern="1200" dirty="0">
                <a:solidFill>
                  <a:schemeClr val="tx2"/>
                </a:solidFill>
                <a:cs typeface="Tahoma" panose="020B0604030504040204" pitchFamily="34" charset="0"/>
              </a:rPr>
              <a:t>The Weekend Navigator</a:t>
            </a:r>
          </a:p>
        </p:txBody>
      </p:sp>
      <p:sp>
        <p:nvSpPr>
          <p:cNvPr id="737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841B20C4-A4B8-4D60-A98F-87CD95F5A4B8}"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70</a:t>
            </a:fld>
            <a:endParaRPr lang="en-US" altLang="en-US" sz="1000">
              <a:latin typeface="Comic Sans MS" panose="030F0702030302020204" pitchFamily="66" charset="0"/>
              <a:cs typeface="Times New Roman" panose="02020603050405020304" pitchFamily="18" charset="0"/>
            </a:endParaRPr>
          </a:p>
        </p:txBody>
      </p:sp>
      <p:sp>
        <p:nvSpPr>
          <p:cNvPr id="78852" name="Rectangle 3"/>
          <p:cNvSpPr>
            <a:spLocks noGrp="1" noChangeArrowheads="1"/>
          </p:cNvSpPr>
          <p:nvPr>
            <p:ph type="subTitle" idx="4294967295"/>
          </p:nvPr>
        </p:nvSpPr>
        <p:spPr>
          <a:xfrm>
            <a:off x="2286000" y="1600200"/>
            <a:ext cx="6858000" cy="2057400"/>
          </a:xfrm>
        </p:spPr>
        <p:txBody>
          <a:bodyPr anchor="ctr"/>
          <a:lstStyle/>
          <a:p>
            <a:pPr marL="0" indent="0" eaLnBrk="1" hangingPunct="1">
              <a:lnSpc>
                <a:spcPct val="80000"/>
              </a:lnSpc>
              <a:spcBef>
                <a:spcPct val="0"/>
              </a:spcBef>
              <a:buNone/>
              <a:defRPr/>
            </a:pPr>
            <a:r>
              <a:rPr lang="en-US" sz="3600" dirty="0" smtClean="0">
                <a:solidFill>
                  <a:schemeClr val="accent6">
                    <a:lumMod val="50000"/>
                  </a:schemeClr>
                </a:solidFill>
                <a:latin typeface="Arial" charset="0"/>
                <a:ea typeface="+mj-ea"/>
                <a:cs typeface="Arial" charset="0"/>
              </a:rPr>
              <a:t>End Additional Slides</a:t>
            </a:r>
          </a:p>
        </p:txBody>
      </p:sp>
      <p:pic>
        <p:nvPicPr>
          <p:cNvPr id="73733" name="Picture 9" descr="navi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51"/>
          <p:cNvSpPr>
            <a:spLocks noGrp="1" noChangeArrowheads="1"/>
          </p:cNvSpPr>
          <p:nvPr>
            <p:ph type="title"/>
          </p:nvPr>
        </p:nvSpPr>
        <p:spPr>
          <a:xfrm>
            <a:off x="31173" y="0"/>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Tidal Range Variations</a:t>
            </a:r>
          </a:p>
        </p:txBody>
      </p:sp>
      <p:sp>
        <p:nvSpPr>
          <p:cNvPr id="10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DE993538-60C0-4940-AAF6-8E7768DF5D10}"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8</a:t>
            </a:fld>
            <a:endParaRPr lang="en-US" altLang="en-US" sz="1000">
              <a:latin typeface="Comic Sans MS" panose="030F0702030302020204" pitchFamily="66" charset="0"/>
              <a:cs typeface="Times New Roman" panose="02020603050405020304" pitchFamily="18" charset="0"/>
            </a:endParaRPr>
          </a:p>
        </p:txBody>
      </p:sp>
      <p:sp>
        <p:nvSpPr>
          <p:cNvPr id="10245" name="Rectangle 112"/>
          <p:cNvSpPr>
            <a:spLocks noGrp="1" noChangeArrowheads="1"/>
          </p:cNvSpPr>
          <p:nvPr>
            <p:ph idx="4294967295"/>
          </p:nvPr>
        </p:nvSpPr>
        <p:spPr>
          <a:xfrm>
            <a:off x="571500" y="1601140"/>
            <a:ext cx="7848600" cy="2438400"/>
          </a:xfrm>
        </p:spPr>
        <p:txBody>
          <a:bodyPr/>
          <a:lstStyle/>
          <a:p>
            <a:pPr marL="452438" lvl="1" eaLnBrk="1" hangingPunct="1">
              <a:lnSpc>
                <a:spcPct val="90000"/>
              </a:lnSpc>
              <a:buFont typeface="Arial" charset="0"/>
              <a:buChar char="•"/>
              <a:defRPr/>
            </a:pPr>
            <a:r>
              <a:rPr lang="en-US" sz="3200" dirty="0" smtClean="0">
                <a:latin typeface="Arial" charset="0"/>
                <a:cs typeface="Arial" charset="0"/>
              </a:rPr>
              <a:t>Sun &amp; Moon in Alignment </a:t>
            </a:r>
            <a:r>
              <a:rPr lang="en-US" sz="2400" dirty="0" smtClean="0">
                <a:latin typeface="Arial" charset="0"/>
                <a:cs typeface="Arial" charset="0"/>
              </a:rPr>
              <a:t>(Syzygy)</a:t>
            </a:r>
          </a:p>
          <a:p>
            <a:pPr marL="452438" lvl="1" eaLnBrk="1" hangingPunct="1">
              <a:lnSpc>
                <a:spcPct val="90000"/>
              </a:lnSpc>
              <a:buFont typeface="Arial" charset="0"/>
              <a:buChar char="•"/>
              <a:defRPr/>
            </a:pPr>
            <a:r>
              <a:rPr lang="en-US" sz="3200" dirty="0" smtClean="0">
                <a:latin typeface="Arial" charset="0"/>
                <a:cs typeface="Arial" charset="0"/>
              </a:rPr>
              <a:t>During full or new moon</a:t>
            </a:r>
          </a:p>
          <a:p>
            <a:pPr marL="452438" lvl="1" eaLnBrk="1" hangingPunct="1">
              <a:lnSpc>
                <a:spcPct val="90000"/>
              </a:lnSpc>
              <a:buFont typeface="Arial" charset="0"/>
              <a:buChar char="•"/>
              <a:defRPr/>
            </a:pPr>
            <a:r>
              <a:rPr lang="en-US" sz="3200" dirty="0" smtClean="0">
                <a:latin typeface="Arial" charset="0"/>
                <a:cs typeface="Arial" charset="0"/>
              </a:rPr>
              <a:t>Maximum tidal range</a:t>
            </a:r>
          </a:p>
          <a:p>
            <a:pPr marL="452438" lvl="1" eaLnBrk="1" hangingPunct="1">
              <a:lnSpc>
                <a:spcPct val="90000"/>
              </a:lnSpc>
              <a:buFont typeface="Arial" charset="0"/>
              <a:buChar char="•"/>
              <a:defRPr/>
            </a:pPr>
            <a:r>
              <a:rPr lang="en-US" sz="3200" dirty="0" smtClean="0">
                <a:latin typeface="Arial" charset="0"/>
                <a:cs typeface="Arial" charset="0"/>
              </a:rPr>
              <a:t>“Spring” tides</a:t>
            </a:r>
          </a:p>
        </p:txBody>
      </p:sp>
      <p:grpSp>
        <p:nvGrpSpPr>
          <p:cNvPr id="10244" name="Group 116"/>
          <p:cNvGrpSpPr>
            <a:grpSpLocks/>
          </p:cNvGrpSpPr>
          <p:nvPr/>
        </p:nvGrpSpPr>
        <p:grpSpPr bwMode="auto">
          <a:xfrm>
            <a:off x="914400" y="3443288"/>
            <a:ext cx="8001000" cy="1752600"/>
            <a:chOff x="576" y="2169"/>
            <a:chExt cx="5040" cy="1104"/>
          </a:xfrm>
        </p:grpSpPr>
        <p:sp>
          <p:nvSpPr>
            <p:cNvPr id="10246" name="Oval 87"/>
            <p:cNvSpPr>
              <a:spLocks noChangeArrowheads="1"/>
            </p:cNvSpPr>
            <p:nvPr/>
          </p:nvSpPr>
          <p:spPr bwMode="auto">
            <a:xfrm>
              <a:off x="3126" y="2196"/>
              <a:ext cx="1794" cy="1048"/>
            </a:xfrm>
            <a:prstGeom prst="ellipse">
              <a:avLst/>
            </a:prstGeom>
            <a:solidFill>
              <a:schemeClr val="accent1"/>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nvGrpSpPr>
            <p:cNvPr id="10247" name="Group 114"/>
            <p:cNvGrpSpPr>
              <a:grpSpLocks/>
            </p:cNvGrpSpPr>
            <p:nvPr/>
          </p:nvGrpSpPr>
          <p:grpSpPr bwMode="auto">
            <a:xfrm>
              <a:off x="2320" y="2472"/>
              <a:ext cx="513" cy="513"/>
              <a:chOff x="2320" y="2472"/>
              <a:chExt cx="513" cy="513"/>
            </a:xfrm>
          </p:grpSpPr>
          <p:grpSp>
            <p:nvGrpSpPr>
              <p:cNvPr id="10259" name="Group 89"/>
              <p:cNvGrpSpPr>
                <a:grpSpLocks/>
              </p:cNvGrpSpPr>
              <p:nvPr/>
            </p:nvGrpSpPr>
            <p:grpSpPr bwMode="auto">
              <a:xfrm>
                <a:off x="2320" y="2472"/>
                <a:ext cx="512" cy="513"/>
                <a:chOff x="1871" y="2609"/>
                <a:chExt cx="512" cy="513"/>
              </a:xfrm>
            </p:grpSpPr>
            <p:sp>
              <p:nvSpPr>
                <p:cNvPr id="10261" name="Oval 90" descr="Granite"/>
                <p:cNvSpPr>
                  <a:spLocks noChangeArrowheads="1"/>
                </p:cNvSpPr>
                <p:nvPr/>
              </p:nvSpPr>
              <p:spPr bwMode="auto">
                <a:xfrm>
                  <a:off x="1871" y="2609"/>
                  <a:ext cx="512" cy="512"/>
                </a:xfrm>
                <a:prstGeom prst="ellipse">
                  <a:avLst/>
                </a:prstGeom>
                <a:blipFill dpi="0" rotWithShape="0">
                  <a:blip r:embed="rId2"/>
                  <a:srcRect/>
                  <a:tile tx="0" ty="0" sx="100000" sy="100000" flip="none" algn="tl"/>
                </a:blipFill>
                <a:ln w="25400">
                  <a:solidFill>
                    <a:schemeClr val="tx2"/>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0262" name="Arc 91"/>
                <p:cNvSpPr>
                  <a:spLocks/>
                </p:cNvSpPr>
                <p:nvPr/>
              </p:nvSpPr>
              <p:spPr bwMode="auto">
                <a:xfrm>
                  <a:off x="2128" y="2611"/>
                  <a:ext cx="255" cy="511"/>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84" y="0"/>
                      </a:moveTo>
                      <a:cubicBezTo>
                        <a:pt x="11981" y="46"/>
                        <a:pt x="21600" y="9703"/>
                        <a:pt x="21600" y="21600"/>
                      </a:cubicBezTo>
                      <a:cubicBezTo>
                        <a:pt x="21600" y="33529"/>
                        <a:pt x="11929" y="43199"/>
                        <a:pt x="0" y="43200"/>
                      </a:cubicBezTo>
                    </a:path>
                    <a:path w="21600" h="43200" stroke="0" extrusionOk="0">
                      <a:moveTo>
                        <a:pt x="84" y="0"/>
                      </a:moveTo>
                      <a:cubicBezTo>
                        <a:pt x="11981" y="46"/>
                        <a:pt x="21600" y="9703"/>
                        <a:pt x="21600" y="21600"/>
                      </a:cubicBezTo>
                      <a:cubicBezTo>
                        <a:pt x="21600" y="33529"/>
                        <a:pt x="11929" y="43199"/>
                        <a:pt x="0" y="43200"/>
                      </a:cubicBezTo>
                      <a:lnTo>
                        <a:pt x="0" y="21600"/>
                      </a:lnTo>
                      <a:lnTo>
                        <a:pt x="84" y="0"/>
                      </a:lnTo>
                      <a:close/>
                    </a:path>
                  </a:pathLst>
                </a:custGeom>
                <a:solidFill>
                  <a:schemeClr val="tx1"/>
                </a:solidFill>
                <a:ln w="19050">
                  <a:solidFill>
                    <a:schemeClr val="tx1"/>
                  </a:solidFill>
                  <a:round/>
                  <a:headEnd/>
                  <a:tailEnd/>
                </a:ln>
              </p:spPr>
              <p:txBody>
                <a:bodyPr wrap="none" anchor="ctr"/>
                <a:lstStyle/>
                <a:p>
                  <a:endParaRPr lang="en-US"/>
                </a:p>
              </p:txBody>
            </p:sp>
          </p:grpSp>
          <p:sp>
            <p:nvSpPr>
              <p:cNvPr id="10260" name="Rectangle 92"/>
              <p:cNvSpPr>
                <a:spLocks noChangeArrowheads="1"/>
              </p:cNvSpPr>
              <p:nvPr/>
            </p:nvSpPr>
            <p:spPr bwMode="auto">
              <a:xfrm>
                <a:off x="2369" y="2626"/>
                <a:ext cx="4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a:solidFill>
                      <a:srgbClr val="FFFF00"/>
                    </a:solidFill>
                    <a:cs typeface="Times New Roman" panose="02020603050405020304" pitchFamily="18" charset="0"/>
                  </a:rPr>
                  <a:t>MOON</a:t>
                </a:r>
              </a:p>
            </p:txBody>
          </p:sp>
        </p:grpSp>
        <p:grpSp>
          <p:nvGrpSpPr>
            <p:cNvPr id="10248" name="Group 113"/>
            <p:cNvGrpSpPr>
              <a:grpSpLocks/>
            </p:cNvGrpSpPr>
            <p:nvPr/>
          </p:nvGrpSpPr>
          <p:grpSpPr bwMode="auto">
            <a:xfrm>
              <a:off x="5103" y="2466"/>
              <a:ext cx="513" cy="513"/>
              <a:chOff x="5103" y="2466"/>
              <a:chExt cx="513" cy="513"/>
            </a:xfrm>
          </p:grpSpPr>
          <p:grpSp>
            <p:nvGrpSpPr>
              <p:cNvPr id="10255" name="Group 95"/>
              <p:cNvGrpSpPr>
                <a:grpSpLocks/>
              </p:cNvGrpSpPr>
              <p:nvPr/>
            </p:nvGrpSpPr>
            <p:grpSpPr bwMode="auto">
              <a:xfrm>
                <a:off x="5103" y="2466"/>
                <a:ext cx="512" cy="513"/>
                <a:chOff x="1871" y="2609"/>
                <a:chExt cx="512" cy="513"/>
              </a:xfrm>
            </p:grpSpPr>
            <p:sp>
              <p:nvSpPr>
                <p:cNvPr id="10257" name="Oval 96" descr="Granite"/>
                <p:cNvSpPr>
                  <a:spLocks noChangeArrowheads="1"/>
                </p:cNvSpPr>
                <p:nvPr/>
              </p:nvSpPr>
              <p:spPr bwMode="auto">
                <a:xfrm>
                  <a:off x="1871" y="2609"/>
                  <a:ext cx="512" cy="512"/>
                </a:xfrm>
                <a:prstGeom prst="ellipse">
                  <a:avLst/>
                </a:prstGeom>
                <a:blipFill dpi="0" rotWithShape="0">
                  <a:blip r:embed="rId2"/>
                  <a:srcRect/>
                  <a:tile tx="0" ty="0" sx="100000" sy="100000" flip="none" algn="tl"/>
                </a:blipFill>
                <a:ln w="25400">
                  <a:solidFill>
                    <a:schemeClr val="tx2"/>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0258" name="Arc 97"/>
                <p:cNvSpPr>
                  <a:spLocks/>
                </p:cNvSpPr>
                <p:nvPr/>
              </p:nvSpPr>
              <p:spPr bwMode="auto">
                <a:xfrm>
                  <a:off x="2128" y="2611"/>
                  <a:ext cx="255" cy="511"/>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84" y="0"/>
                      </a:moveTo>
                      <a:cubicBezTo>
                        <a:pt x="11981" y="46"/>
                        <a:pt x="21600" y="9703"/>
                        <a:pt x="21600" y="21600"/>
                      </a:cubicBezTo>
                      <a:cubicBezTo>
                        <a:pt x="21600" y="33529"/>
                        <a:pt x="11929" y="43199"/>
                        <a:pt x="0" y="43200"/>
                      </a:cubicBezTo>
                    </a:path>
                    <a:path w="21600" h="43200" stroke="0" extrusionOk="0">
                      <a:moveTo>
                        <a:pt x="84" y="0"/>
                      </a:moveTo>
                      <a:cubicBezTo>
                        <a:pt x="11981" y="46"/>
                        <a:pt x="21600" y="9703"/>
                        <a:pt x="21600" y="21600"/>
                      </a:cubicBezTo>
                      <a:cubicBezTo>
                        <a:pt x="21600" y="33529"/>
                        <a:pt x="11929" y="43199"/>
                        <a:pt x="0" y="43200"/>
                      </a:cubicBezTo>
                      <a:lnTo>
                        <a:pt x="0" y="21600"/>
                      </a:lnTo>
                      <a:lnTo>
                        <a:pt x="84" y="0"/>
                      </a:lnTo>
                      <a:close/>
                    </a:path>
                  </a:pathLst>
                </a:custGeom>
                <a:solidFill>
                  <a:schemeClr val="tx1"/>
                </a:solidFill>
                <a:ln w="19050">
                  <a:solidFill>
                    <a:schemeClr val="tx1"/>
                  </a:solidFill>
                  <a:round/>
                  <a:headEnd/>
                  <a:tailEnd/>
                </a:ln>
              </p:spPr>
              <p:txBody>
                <a:bodyPr wrap="none" anchor="ctr"/>
                <a:lstStyle/>
                <a:p>
                  <a:endParaRPr lang="en-US"/>
                </a:p>
              </p:txBody>
            </p:sp>
          </p:grpSp>
          <p:sp>
            <p:nvSpPr>
              <p:cNvPr id="10256" name="Rectangle 98"/>
              <p:cNvSpPr>
                <a:spLocks noChangeArrowheads="1"/>
              </p:cNvSpPr>
              <p:nvPr/>
            </p:nvSpPr>
            <p:spPr bwMode="auto">
              <a:xfrm>
                <a:off x="5152" y="2629"/>
                <a:ext cx="4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a:solidFill>
                      <a:srgbClr val="FFFF00"/>
                    </a:solidFill>
                    <a:cs typeface="Times New Roman" panose="02020603050405020304" pitchFamily="18" charset="0"/>
                  </a:rPr>
                  <a:t>MOON</a:t>
                </a:r>
              </a:p>
            </p:txBody>
          </p:sp>
        </p:grpSp>
        <p:sp>
          <p:nvSpPr>
            <p:cNvPr id="10249" name="Oval 21"/>
            <p:cNvSpPr>
              <a:spLocks noChangeArrowheads="1"/>
            </p:cNvSpPr>
            <p:nvPr/>
          </p:nvSpPr>
          <p:spPr bwMode="auto">
            <a:xfrm>
              <a:off x="576" y="2400"/>
              <a:ext cx="672" cy="672"/>
            </a:xfrm>
            <a:prstGeom prst="ellipse">
              <a:avLst/>
            </a:prstGeom>
            <a:solidFill>
              <a:schemeClr val="tx2"/>
            </a:solidFill>
            <a:ln w="254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0250" name="Rectangle 22"/>
            <p:cNvSpPr>
              <a:spLocks noChangeArrowheads="1"/>
            </p:cNvSpPr>
            <p:nvPr/>
          </p:nvSpPr>
          <p:spPr bwMode="auto">
            <a:xfrm>
              <a:off x="728" y="2622"/>
              <a:ext cx="35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rgbClr val="FFFF00"/>
                  </a:solidFill>
                  <a:cs typeface="Times New Roman" panose="02020603050405020304" pitchFamily="18" charset="0"/>
                </a:rPr>
                <a:t>SUN</a:t>
              </a:r>
            </a:p>
          </p:txBody>
        </p:sp>
        <p:grpSp>
          <p:nvGrpSpPr>
            <p:cNvPr id="10251" name="Group 115"/>
            <p:cNvGrpSpPr>
              <a:grpSpLocks/>
            </p:cNvGrpSpPr>
            <p:nvPr/>
          </p:nvGrpSpPr>
          <p:grpSpPr bwMode="auto">
            <a:xfrm>
              <a:off x="3471" y="2169"/>
              <a:ext cx="1104" cy="1104"/>
              <a:chOff x="3471" y="2169"/>
              <a:chExt cx="1104" cy="1104"/>
            </a:xfrm>
          </p:grpSpPr>
          <p:sp>
            <p:nvSpPr>
              <p:cNvPr id="10252" name="Oval 23"/>
              <p:cNvSpPr>
                <a:spLocks noChangeArrowheads="1"/>
              </p:cNvSpPr>
              <p:nvPr/>
            </p:nvSpPr>
            <p:spPr bwMode="auto">
              <a:xfrm>
                <a:off x="3471" y="2169"/>
                <a:ext cx="1104" cy="1104"/>
              </a:xfrm>
              <a:prstGeom prst="ellipse">
                <a:avLst/>
              </a:prstGeom>
              <a:solidFill>
                <a:schemeClr val="bg1"/>
              </a:solidFill>
              <a:ln w="76200">
                <a:solidFill>
                  <a:schemeClr val="hlink"/>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0253" name="Rectangle 24"/>
              <p:cNvSpPr>
                <a:spLocks noChangeArrowheads="1"/>
              </p:cNvSpPr>
              <p:nvPr/>
            </p:nvSpPr>
            <p:spPr bwMode="auto">
              <a:xfrm>
                <a:off x="3753" y="2627"/>
                <a:ext cx="5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chemeClr val="tx1"/>
                    </a:solidFill>
                    <a:cs typeface="Times New Roman" panose="02020603050405020304" pitchFamily="18" charset="0"/>
                  </a:rPr>
                  <a:t>EARTH</a:t>
                </a:r>
              </a:p>
            </p:txBody>
          </p:sp>
          <p:sp>
            <p:nvSpPr>
              <p:cNvPr id="10254" name="Arc 25"/>
              <p:cNvSpPr>
                <a:spLocks/>
              </p:cNvSpPr>
              <p:nvPr/>
            </p:nvSpPr>
            <p:spPr bwMode="auto">
              <a:xfrm rot="-2160000">
                <a:off x="3630" y="2640"/>
                <a:ext cx="136" cy="1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0" y="-1"/>
                    </a:cubicBezTo>
                  </a:path>
                  <a:path w="21600" h="21599" stroke="0" extrusionOk="0">
                    <a:moveTo>
                      <a:pt x="0" y="21599"/>
                    </a:moveTo>
                    <a:cubicBezTo>
                      <a:pt x="0" y="9731"/>
                      <a:pt x="9574" y="86"/>
                      <a:pt x="21440" y="-1"/>
                    </a:cubicBezTo>
                    <a:lnTo>
                      <a:pt x="21600" y="21599"/>
                    </a:lnTo>
                    <a:lnTo>
                      <a:pt x="0" y="21599"/>
                    </a:lnTo>
                    <a:close/>
                  </a:path>
                </a:pathLst>
              </a:custGeom>
              <a:noFill/>
              <a:ln w="25400" cap="rnd">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16"/>
          <p:cNvSpPr>
            <a:spLocks noGrp="1" noChangeArrowheads="1"/>
          </p:cNvSpPr>
          <p:nvPr>
            <p:ph type="title"/>
          </p:nvPr>
        </p:nvSpPr>
        <p:spPr>
          <a:xfrm>
            <a:off x="76200" y="76201"/>
            <a:ext cx="7772400" cy="13620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US" sz="3200" b="0" dirty="0">
                <a:solidFill>
                  <a:schemeClr val="tx2"/>
                </a:solidFill>
                <a:cs typeface="Tahoma" panose="020B0604030504040204" pitchFamily="34" charset="0"/>
              </a:rPr>
              <a:t>Tidal Range Variations</a:t>
            </a:r>
          </a:p>
        </p:txBody>
      </p:sp>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fld id="{EABE6753-0FF3-4F07-ABB8-10F427B0BA5B}" type="slidenum">
              <a:rPr lang="en-US" altLang="en-US" sz="1000">
                <a:latin typeface="Comic Sans MS" panose="030F0702030302020204" pitchFamily="66" charset="0"/>
                <a:cs typeface="Times New Roman" panose="02020603050405020304" pitchFamily="18" charset="0"/>
              </a:rPr>
              <a:pPr eaLnBrk="1" hangingPunct="1">
                <a:spcBef>
                  <a:spcPct val="0"/>
                </a:spcBef>
                <a:buFontTx/>
                <a:buNone/>
              </a:pPr>
              <a:t>9</a:t>
            </a:fld>
            <a:endParaRPr lang="en-US" altLang="en-US" sz="1000">
              <a:latin typeface="Comic Sans MS" panose="030F0702030302020204" pitchFamily="66" charset="0"/>
              <a:cs typeface="Times New Roman" panose="02020603050405020304" pitchFamily="18" charset="0"/>
            </a:endParaRPr>
          </a:p>
        </p:txBody>
      </p:sp>
      <p:sp>
        <p:nvSpPr>
          <p:cNvPr id="11266" name="Rectangle 36"/>
          <p:cNvSpPr>
            <a:spLocks noGrp="1" noChangeArrowheads="1"/>
          </p:cNvSpPr>
          <p:nvPr>
            <p:ph idx="4294967295"/>
          </p:nvPr>
        </p:nvSpPr>
        <p:spPr>
          <a:xfrm>
            <a:off x="48058" y="1516857"/>
            <a:ext cx="7239000" cy="2362200"/>
          </a:xfrm>
        </p:spPr>
        <p:txBody>
          <a:bodyPr/>
          <a:lstStyle/>
          <a:p>
            <a:pPr marL="452438" lvl="1" eaLnBrk="1" hangingPunct="1">
              <a:lnSpc>
                <a:spcPct val="90000"/>
              </a:lnSpc>
              <a:buFont typeface="Arial" charset="0"/>
              <a:buChar char="•"/>
              <a:defRPr/>
            </a:pPr>
            <a:r>
              <a:rPr lang="en-US" sz="3200" dirty="0" smtClean="0">
                <a:latin typeface="Arial" charset="0"/>
                <a:cs typeface="Arial" charset="0"/>
              </a:rPr>
              <a:t>Sun &amp; Moon </a:t>
            </a:r>
            <a:r>
              <a:rPr lang="en-US" sz="3200" u="sng" dirty="0" smtClean="0">
                <a:latin typeface="Arial" charset="0"/>
                <a:cs typeface="Arial" charset="0"/>
              </a:rPr>
              <a:t>not</a:t>
            </a:r>
            <a:r>
              <a:rPr lang="en-US" sz="3200" dirty="0" smtClean="0">
                <a:latin typeface="Arial" charset="0"/>
                <a:cs typeface="Arial" charset="0"/>
              </a:rPr>
              <a:t> aligned </a:t>
            </a:r>
            <a:r>
              <a:rPr lang="en-US" sz="2400" dirty="0" smtClean="0">
                <a:latin typeface="Arial" charset="0"/>
                <a:cs typeface="Arial" charset="0"/>
              </a:rPr>
              <a:t>(in quadrature)</a:t>
            </a:r>
          </a:p>
          <a:p>
            <a:pPr marL="452438" lvl="1" eaLnBrk="1" hangingPunct="1">
              <a:lnSpc>
                <a:spcPct val="90000"/>
              </a:lnSpc>
              <a:buFont typeface="Arial" charset="0"/>
              <a:buChar char="•"/>
              <a:defRPr/>
            </a:pPr>
            <a:r>
              <a:rPr lang="en-US" sz="3200" dirty="0" smtClean="0">
                <a:latin typeface="Arial" charset="0"/>
                <a:cs typeface="Arial" charset="0"/>
              </a:rPr>
              <a:t>During half moon</a:t>
            </a:r>
          </a:p>
          <a:p>
            <a:pPr marL="452438" lvl="1" eaLnBrk="1" hangingPunct="1">
              <a:lnSpc>
                <a:spcPct val="90000"/>
              </a:lnSpc>
              <a:buFont typeface="Arial" charset="0"/>
              <a:buChar char="•"/>
              <a:defRPr/>
            </a:pPr>
            <a:r>
              <a:rPr lang="en-US" sz="3200" dirty="0" smtClean="0">
                <a:latin typeface="Arial" charset="0"/>
                <a:cs typeface="Arial" charset="0"/>
              </a:rPr>
              <a:t>Minimum tidal range</a:t>
            </a:r>
          </a:p>
          <a:p>
            <a:pPr marL="452438" lvl="1" eaLnBrk="1" hangingPunct="1">
              <a:lnSpc>
                <a:spcPct val="90000"/>
              </a:lnSpc>
              <a:buFont typeface="Arial" charset="0"/>
              <a:buChar char="•"/>
              <a:defRPr/>
            </a:pPr>
            <a:r>
              <a:rPr lang="en-US" sz="3200" dirty="0" smtClean="0">
                <a:latin typeface="Arial" charset="0"/>
                <a:cs typeface="Arial" charset="0"/>
              </a:rPr>
              <a:t>“Neap” tides</a:t>
            </a:r>
          </a:p>
        </p:txBody>
      </p:sp>
      <p:grpSp>
        <p:nvGrpSpPr>
          <p:cNvPr id="11268" name="Group 3"/>
          <p:cNvGrpSpPr>
            <a:grpSpLocks/>
          </p:cNvGrpSpPr>
          <p:nvPr/>
        </p:nvGrpSpPr>
        <p:grpSpPr bwMode="auto">
          <a:xfrm>
            <a:off x="5816600" y="2138363"/>
            <a:ext cx="1130300" cy="4376737"/>
            <a:chOff x="3252" y="1311"/>
            <a:chExt cx="712" cy="2757"/>
          </a:xfrm>
        </p:grpSpPr>
        <p:grpSp>
          <p:nvGrpSpPr>
            <p:cNvPr id="11277" name="Group 4"/>
            <p:cNvGrpSpPr>
              <a:grpSpLocks/>
            </p:cNvGrpSpPr>
            <p:nvPr/>
          </p:nvGrpSpPr>
          <p:grpSpPr bwMode="auto">
            <a:xfrm>
              <a:off x="3352" y="1311"/>
              <a:ext cx="513" cy="513"/>
              <a:chOff x="1871" y="2609"/>
              <a:chExt cx="513" cy="513"/>
            </a:xfrm>
          </p:grpSpPr>
          <p:grpSp>
            <p:nvGrpSpPr>
              <p:cNvPr id="11284" name="Group 5"/>
              <p:cNvGrpSpPr>
                <a:grpSpLocks/>
              </p:cNvGrpSpPr>
              <p:nvPr/>
            </p:nvGrpSpPr>
            <p:grpSpPr bwMode="auto">
              <a:xfrm>
                <a:off x="1871" y="2609"/>
                <a:ext cx="512" cy="513"/>
                <a:chOff x="1871" y="2609"/>
                <a:chExt cx="512" cy="513"/>
              </a:xfrm>
            </p:grpSpPr>
            <p:sp>
              <p:nvSpPr>
                <p:cNvPr id="11286" name="Oval 6" descr="Granite"/>
                <p:cNvSpPr>
                  <a:spLocks noChangeArrowheads="1"/>
                </p:cNvSpPr>
                <p:nvPr/>
              </p:nvSpPr>
              <p:spPr bwMode="auto">
                <a:xfrm>
                  <a:off x="1871" y="2609"/>
                  <a:ext cx="512" cy="512"/>
                </a:xfrm>
                <a:prstGeom prst="ellipse">
                  <a:avLst/>
                </a:prstGeom>
                <a:blipFill dpi="0" rotWithShape="0">
                  <a:blip r:embed="rId2"/>
                  <a:srcRect/>
                  <a:tile tx="0" ty="0" sx="100000" sy="100000" flip="none" algn="tl"/>
                </a:blipFill>
                <a:ln w="25400">
                  <a:solidFill>
                    <a:schemeClr val="tx2"/>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1287" name="Arc 7"/>
                <p:cNvSpPr>
                  <a:spLocks/>
                </p:cNvSpPr>
                <p:nvPr/>
              </p:nvSpPr>
              <p:spPr bwMode="auto">
                <a:xfrm>
                  <a:off x="2128" y="2611"/>
                  <a:ext cx="255" cy="511"/>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84" y="0"/>
                      </a:moveTo>
                      <a:cubicBezTo>
                        <a:pt x="11981" y="46"/>
                        <a:pt x="21600" y="9703"/>
                        <a:pt x="21600" y="21600"/>
                      </a:cubicBezTo>
                      <a:cubicBezTo>
                        <a:pt x="21600" y="33529"/>
                        <a:pt x="11929" y="43199"/>
                        <a:pt x="0" y="43200"/>
                      </a:cubicBezTo>
                    </a:path>
                    <a:path w="21600" h="43200" stroke="0" extrusionOk="0">
                      <a:moveTo>
                        <a:pt x="84" y="0"/>
                      </a:moveTo>
                      <a:cubicBezTo>
                        <a:pt x="11981" y="46"/>
                        <a:pt x="21600" y="9703"/>
                        <a:pt x="21600" y="21600"/>
                      </a:cubicBezTo>
                      <a:cubicBezTo>
                        <a:pt x="21600" y="33529"/>
                        <a:pt x="11929" y="43199"/>
                        <a:pt x="0" y="43200"/>
                      </a:cubicBezTo>
                      <a:lnTo>
                        <a:pt x="0" y="21600"/>
                      </a:lnTo>
                      <a:lnTo>
                        <a:pt x="84" y="0"/>
                      </a:lnTo>
                      <a:close/>
                    </a:path>
                  </a:pathLst>
                </a:custGeom>
                <a:solidFill>
                  <a:schemeClr val="tx1"/>
                </a:solidFill>
                <a:ln w="19050">
                  <a:solidFill>
                    <a:schemeClr val="tx1"/>
                  </a:solidFill>
                  <a:round/>
                  <a:headEnd/>
                  <a:tailEnd/>
                </a:ln>
              </p:spPr>
              <p:txBody>
                <a:bodyPr wrap="none" anchor="ctr"/>
                <a:lstStyle/>
                <a:p>
                  <a:endParaRPr lang="en-US"/>
                </a:p>
              </p:txBody>
            </p:sp>
          </p:grpSp>
          <p:sp>
            <p:nvSpPr>
              <p:cNvPr id="11285" name="Rectangle 8"/>
              <p:cNvSpPr>
                <a:spLocks noChangeArrowheads="1"/>
              </p:cNvSpPr>
              <p:nvPr/>
            </p:nvSpPr>
            <p:spPr bwMode="auto">
              <a:xfrm>
                <a:off x="1920" y="2736"/>
                <a:ext cx="4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a:solidFill>
                      <a:srgbClr val="FFFF00"/>
                    </a:solidFill>
                    <a:cs typeface="Times New Roman" panose="02020603050405020304" pitchFamily="18" charset="0"/>
                  </a:rPr>
                  <a:t>MOON</a:t>
                </a:r>
              </a:p>
            </p:txBody>
          </p:sp>
        </p:grpSp>
        <p:grpSp>
          <p:nvGrpSpPr>
            <p:cNvPr id="11278" name="Group 9"/>
            <p:cNvGrpSpPr>
              <a:grpSpLocks/>
            </p:cNvGrpSpPr>
            <p:nvPr/>
          </p:nvGrpSpPr>
          <p:grpSpPr bwMode="auto">
            <a:xfrm>
              <a:off x="3352" y="3555"/>
              <a:ext cx="513" cy="513"/>
              <a:chOff x="1871" y="2609"/>
              <a:chExt cx="513" cy="513"/>
            </a:xfrm>
          </p:grpSpPr>
          <p:grpSp>
            <p:nvGrpSpPr>
              <p:cNvPr id="11280" name="Group 10"/>
              <p:cNvGrpSpPr>
                <a:grpSpLocks/>
              </p:cNvGrpSpPr>
              <p:nvPr/>
            </p:nvGrpSpPr>
            <p:grpSpPr bwMode="auto">
              <a:xfrm>
                <a:off x="1871" y="2609"/>
                <a:ext cx="512" cy="513"/>
                <a:chOff x="1871" y="2609"/>
                <a:chExt cx="512" cy="513"/>
              </a:xfrm>
            </p:grpSpPr>
            <p:sp>
              <p:nvSpPr>
                <p:cNvPr id="11282" name="Oval 11" descr="Granite"/>
                <p:cNvSpPr>
                  <a:spLocks noChangeArrowheads="1"/>
                </p:cNvSpPr>
                <p:nvPr/>
              </p:nvSpPr>
              <p:spPr bwMode="auto">
                <a:xfrm>
                  <a:off x="1871" y="2609"/>
                  <a:ext cx="512" cy="512"/>
                </a:xfrm>
                <a:prstGeom prst="ellipse">
                  <a:avLst/>
                </a:prstGeom>
                <a:blipFill dpi="0" rotWithShape="0">
                  <a:blip r:embed="rId2"/>
                  <a:srcRect/>
                  <a:tile tx="0" ty="0" sx="100000" sy="100000" flip="none" algn="tl"/>
                </a:blipFill>
                <a:ln w="25400">
                  <a:solidFill>
                    <a:schemeClr val="tx2"/>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1283" name="Arc 12"/>
                <p:cNvSpPr>
                  <a:spLocks/>
                </p:cNvSpPr>
                <p:nvPr/>
              </p:nvSpPr>
              <p:spPr bwMode="auto">
                <a:xfrm>
                  <a:off x="2128" y="2611"/>
                  <a:ext cx="255" cy="511"/>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84" y="0"/>
                      </a:moveTo>
                      <a:cubicBezTo>
                        <a:pt x="11981" y="46"/>
                        <a:pt x="21600" y="9703"/>
                        <a:pt x="21600" y="21600"/>
                      </a:cubicBezTo>
                      <a:cubicBezTo>
                        <a:pt x="21600" y="33529"/>
                        <a:pt x="11929" y="43199"/>
                        <a:pt x="0" y="43200"/>
                      </a:cubicBezTo>
                    </a:path>
                    <a:path w="21600" h="43200" stroke="0" extrusionOk="0">
                      <a:moveTo>
                        <a:pt x="84" y="0"/>
                      </a:moveTo>
                      <a:cubicBezTo>
                        <a:pt x="11981" y="46"/>
                        <a:pt x="21600" y="9703"/>
                        <a:pt x="21600" y="21600"/>
                      </a:cubicBezTo>
                      <a:cubicBezTo>
                        <a:pt x="21600" y="33529"/>
                        <a:pt x="11929" y="43199"/>
                        <a:pt x="0" y="43200"/>
                      </a:cubicBezTo>
                      <a:lnTo>
                        <a:pt x="0" y="21600"/>
                      </a:lnTo>
                      <a:lnTo>
                        <a:pt x="84" y="0"/>
                      </a:lnTo>
                      <a:close/>
                    </a:path>
                  </a:pathLst>
                </a:custGeom>
                <a:solidFill>
                  <a:schemeClr val="tx1"/>
                </a:solidFill>
                <a:ln w="19050">
                  <a:solidFill>
                    <a:schemeClr val="tx1"/>
                  </a:solidFill>
                  <a:round/>
                  <a:headEnd/>
                  <a:tailEnd/>
                </a:ln>
              </p:spPr>
              <p:txBody>
                <a:bodyPr wrap="none" anchor="ctr"/>
                <a:lstStyle/>
                <a:p>
                  <a:endParaRPr lang="en-US"/>
                </a:p>
              </p:txBody>
            </p:sp>
          </p:grpSp>
          <p:sp>
            <p:nvSpPr>
              <p:cNvPr id="11281" name="Rectangle 13"/>
              <p:cNvSpPr>
                <a:spLocks noChangeArrowheads="1"/>
              </p:cNvSpPr>
              <p:nvPr/>
            </p:nvSpPr>
            <p:spPr bwMode="auto">
              <a:xfrm>
                <a:off x="1920" y="2736"/>
                <a:ext cx="4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a:solidFill>
                      <a:srgbClr val="FFFF00"/>
                    </a:solidFill>
                    <a:cs typeface="Times New Roman" panose="02020603050405020304" pitchFamily="18" charset="0"/>
                  </a:rPr>
                  <a:t>MOON</a:t>
                </a:r>
              </a:p>
            </p:txBody>
          </p:sp>
        </p:grpSp>
        <p:sp>
          <p:nvSpPr>
            <p:cNvPr id="11279" name="Oval 14"/>
            <p:cNvSpPr>
              <a:spLocks noChangeArrowheads="1"/>
            </p:cNvSpPr>
            <p:nvPr/>
          </p:nvSpPr>
          <p:spPr bwMode="auto">
            <a:xfrm>
              <a:off x="3252" y="1995"/>
              <a:ext cx="712" cy="1365"/>
            </a:xfrm>
            <a:prstGeom prst="ellipse">
              <a:avLst/>
            </a:prstGeom>
            <a:solidFill>
              <a:schemeClr val="accent2"/>
            </a:solidFill>
            <a:ln w="127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grpSp>
      <p:grpSp>
        <p:nvGrpSpPr>
          <p:cNvPr id="11270" name="Group 22"/>
          <p:cNvGrpSpPr>
            <a:grpSpLocks/>
          </p:cNvGrpSpPr>
          <p:nvPr/>
        </p:nvGrpSpPr>
        <p:grpSpPr bwMode="auto">
          <a:xfrm>
            <a:off x="917575" y="3770313"/>
            <a:ext cx="1066800" cy="1066800"/>
            <a:chOff x="2895600" y="3962400"/>
            <a:chExt cx="1066800" cy="1066800"/>
          </a:xfrm>
        </p:grpSpPr>
        <p:sp>
          <p:nvSpPr>
            <p:cNvPr id="11275" name="Oval 31"/>
            <p:cNvSpPr>
              <a:spLocks noChangeArrowheads="1"/>
            </p:cNvSpPr>
            <p:nvPr/>
          </p:nvSpPr>
          <p:spPr bwMode="auto">
            <a:xfrm>
              <a:off x="2895600" y="3962400"/>
              <a:ext cx="1066800" cy="1066800"/>
            </a:xfrm>
            <a:prstGeom prst="ellipse">
              <a:avLst/>
            </a:prstGeom>
            <a:solidFill>
              <a:schemeClr val="tx2"/>
            </a:solidFill>
            <a:ln w="25400">
              <a:solidFill>
                <a:schemeClr val="tx1"/>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1276" name="Rectangle 32"/>
            <p:cNvSpPr>
              <a:spLocks noChangeArrowheads="1"/>
            </p:cNvSpPr>
            <p:nvPr/>
          </p:nvSpPr>
          <p:spPr bwMode="auto">
            <a:xfrm>
              <a:off x="3124200" y="4343400"/>
              <a:ext cx="56265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rgbClr val="FFFF00"/>
                  </a:solidFill>
                  <a:cs typeface="Times New Roman" panose="02020603050405020304" pitchFamily="18" charset="0"/>
                </a:rPr>
                <a:t>SUN</a:t>
              </a:r>
            </a:p>
          </p:txBody>
        </p:sp>
      </p:grpSp>
      <p:grpSp>
        <p:nvGrpSpPr>
          <p:cNvPr id="11271" name="Group 37"/>
          <p:cNvGrpSpPr>
            <a:grpSpLocks/>
          </p:cNvGrpSpPr>
          <p:nvPr/>
        </p:nvGrpSpPr>
        <p:grpSpPr bwMode="auto">
          <a:xfrm>
            <a:off x="5510213" y="3443288"/>
            <a:ext cx="1752600" cy="1752600"/>
            <a:chOff x="3471" y="2169"/>
            <a:chExt cx="1104" cy="1104"/>
          </a:xfrm>
        </p:grpSpPr>
        <p:sp>
          <p:nvSpPr>
            <p:cNvPr id="11272" name="Oval 38"/>
            <p:cNvSpPr>
              <a:spLocks noChangeArrowheads="1"/>
            </p:cNvSpPr>
            <p:nvPr/>
          </p:nvSpPr>
          <p:spPr bwMode="auto">
            <a:xfrm>
              <a:off x="3471" y="2169"/>
              <a:ext cx="1104" cy="1104"/>
            </a:xfrm>
            <a:prstGeom prst="ellipse">
              <a:avLst/>
            </a:prstGeom>
            <a:solidFill>
              <a:schemeClr val="bg1"/>
            </a:solidFill>
            <a:ln w="76200">
              <a:solidFill>
                <a:schemeClr val="hlink"/>
              </a:solidFill>
              <a:round/>
              <a:headEnd/>
              <a:tailEnd/>
            </a:ln>
          </p:spPr>
          <p:txBody>
            <a:bodyPr wrap="none" anchor="ct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solidFill>
                  <a:schemeClr val="tx1"/>
                </a:solidFill>
                <a:latin typeface="Times New Roman" panose="02020603050405020304" pitchFamily="18" charset="0"/>
                <a:cs typeface="Times New Roman" panose="02020603050405020304" pitchFamily="18" charset="0"/>
              </a:endParaRPr>
            </a:p>
          </p:txBody>
        </p:sp>
        <p:sp>
          <p:nvSpPr>
            <p:cNvPr id="11273" name="Rectangle 39"/>
            <p:cNvSpPr>
              <a:spLocks noChangeArrowheads="1"/>
            </p:cNvSpPr>
            <p:nvPr/>
          </p:nvSpPr>
          <p:spPr bwMode="auto">
            <a:xfrm>
              <a:off x="3753" y="2627"/>
              <a:ext cx="5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b="1">
                  <a:solidFill>
                    <a:srgbClr val="003366"/>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3366"/>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3366"/>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33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cs typeface="Arial" panose="020B0604020202020204" pitchFamily="34" charset="0"/>
                </a:defRPr>
              </a:lvl9pPr>
            </a:lstStyle>
            <a:p>
              <a:pPr>
                <a:spcBef>
                  <a:spcPct val="0"/>
                </a:spcBef>
                <a:buFontTx/>
                <a:buNone/>
              </a:pPr>
              <a:r>
                <a:rPr lang="en-US" altLang="en-US" sz="1400">
                  <a:solidFill>
                    <a:schemeClr val="tx1"/>
                  </a:solidFill>
                  <a:cs typeface="Times New Roman" panose="02020603050405020304" pitchFamily="18" charset="0"/>
                </a:rPr>
                <a:t>EARTH</a:t>
              </a:r>
            </a:p>
          </p:txBody>
        </p:sp>
        <p:sp>
          <p:nvSpPr>
            <p:cNvPr id="11274" name="Arc 40"/>
            <p:cNvSpPr>
              <a:spLocks/>
            </p:cNvSpPr>
            <p:nvPr/>
          </p:nvSpPr>
          <p:spPr bwMode="auto">
            <a:xfrm rot="-2160000">
              <a:off x="3630" y="2640"/>
              <a:ext cx="136" cy="1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1"/>
                    <a:pt x="9574" y="86"/>
                    <a:pt x="21440" y="-1"/>
                  </a:cubicBezTo>
                </a:path>
                <a:path w="21600" h="21599" stroke="0" extrusionOk="0">
                  <a:moveTo>
                    <a:pt x="0" y="21599"/>
                  </a:moveTo>
                  <a:cubicBezTo>
                    <a:pt x="0" y="9731"/>
                    <a:pt x="9574" y="86"/>
                    <a:pt x="21440" y="-1"/>
                  </a:cubicBezTo>
                  <a:lnTo>
                    <a:pt x="21600" y="21599"/>
                  </a:lnTo>
                  <a:lnTo>
                    <a:pt x="0" y="21599"/>
                  </a:lnTo>
                  <a:close/>
                </a:path>
              </a:pathLst>
            </a:custGeom>
            <a:noFill/>
            <a:ln w="25400" cap="rnd">
              <a:solidFill>
                <a:schemeClr va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ExplorerTools_am_17 print PowerPlugs Templates for PowerPoint">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E3E5C"/>
        </a:dk1>
        <a:lt1>
          <a:srgbClr val="FFFFFF"/>
        </a:lt1>
        <a:dk2>
          <a:srgbClr val="666699"/>
        </a:dk2>
        <a:lt2>
          <a:srgbClr val="FFCC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11199</TotalTime>
  <Words>4001</Words>
  <Application>Microsoft Office PowerPoint</Application>
  <PresentationFormat>On-screen Show (4:3)</PresentationFormat>
  <Paragraphs>642</Paragraphs>
  <Slides>70</Slides>
  <Notes>58</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ExplorerTools_am_17 print PowerPlugs Templates for PowerPoint</vt:lpstr>
      <vt:lpstr>The Weekend Navigator</vt:lpstr>
      <vt:lpstr>The Weekend Navigator</vt:lpstr>
      <vt:lpstr>   Tides and Tidal Currents</vt:lpstr>
      <vt:lpstr>Information Sources</vt:lpstr>
      <vt:lpstr>What We Know About Tides and Tidal Currents</vt:lpstr>
      <vt:lpstr>Tidal Terms</vt:lpstr>
      <vt:lpstr>Moon &amp; Sun Effects</vt:lpstr>
      <vt:lpstr>Tidal Range Variations</vt:lpstr>
      <vt:lpstr>Tidal Range Variations</vt:lpstr>
      <vt:lpstr>Principal Tidal Patterns</vt:lpstr>
      <vt:lpstr>Importance of Tide Info</vt:lpstr>
      <vt:lpstr>How to Predicting Tides</vt:lpstr>
      <vt:lpstr>PowerPoint Presentation</vt:lpstr>
      <vt:lpstr>PowerPoint Presentation</vt:lpstr>
      <vt:lpstr>PowerPoint Presentation</vt:lpstr>
      <vt:lpstr>PowerPoint Presentation</vt:lpstr>
      <vt:lpstr>PowerPoint Presentation</vt:lpstr>
      <vt:lpstr>Interpret Tide</vt:lpstr>
      <vt:lpstr>Software For Tide Predictions</vt:lpstr>
      <vt:lpstr>GPS Tide Data Feature</vt:lpstr>
      <vt:lpstr>PowerPoint Presentation</vt:lpstr>
      <vt:lpstr>Height of Tide using  Rule of 12ths</vt:lpstr>
      <vt:lpstr>Height of Tide using Rule of 12ths</vt:lpstr>
      <vt:lpstr>Tidal Current</vt:lpstr>
      <vt:lpstr>Effects of Tidal Current</vt:lpstr>
      <vt:lpstr>  Basic Current Determination</vt:lpstr>
      <vt:lpstr>   Class Exercise- Set &amp; Drift</vt:lpstr>
      <vt:lpstr>PowerPoint Presentation</vt:lpstr>
      <vt:lpstr>PowerPoint Presentation</vt:lpstr>
      <vt:lpstr>PowerPoint Presentation</vt:lpstr>
      <vt:lpstr>PowerPoint Presentation</vt:lpstr>
      <vt:lpstr>Tidal Current </vt:lpstr>
      <vt:lpstr>PowerPoint Presentation</vt:lpstr>
      <vt:lpstr>PowerPoint Presentation</vt:lpstr>
      <vt:lpstr>PowerPoint Presentation</vt:lpstr>
      <vt:lpstr>PowerPoint Presentation</vt:lpstr>
      <vt:lpstr>PowerPoint Presentation</vt:lpstr>
      <vt:lpstr>PowerPoint Presentation</vt:lpstr>
      <vt:lpstr>Keeping Track &amp; Double Checking</vt:lpstr>
      <vt:lpstr>Wind and Waves</vt:lpstr>
      <vt:lpstr>Wind, Waves &amp; Currents</vt:lpstr>
      <vt:lpstr>Avoiding Danger</vt:lpstr>
      <vt:lpstr>Danger Bearings</vt:lpstr>
      <vt:lpstr>Class Exercise-Danger Bearing</vt:lpstr>
      <vt:lpstr>PowerPoint Presentation</vt:lpstr>
      <vt:lpstr>PowerPoint Presentation</vt:lpstr>
      <vt:lpstr>Danger Circle</vt:lpstr>
      <vt:lpstr>Avoiding Danger</vt:lpstr>
      <vt:lpstr>The Weekend Navigator</vt:lpstr>
      <vt:lpstr>PowerPoint Presentation</vt:lpstr>
      <vt:lpstr>   Class Exercise-Set &amp; Drift</vt:lpstr>
      <vt:lpstr>The Weekend Navigator</vt:lpstr>
      <vt:lpstr>The Weekend Navigator</vt:lpstr>
      <vt:lpstr>PowerPoint Presentation</vt:lpstr>
      <vt:lpstr>Height of Tide using Rule of 12ths</vt:lpstr>
      <vt:lpstr>PowerPoint Presentation</vt:lpstr>
      <vt:lpstr>PowerPoint Presentation</vt:lpstr>
      <vt:lpstr>PowerPoint Presentation</vt:lpstr>
      <vt:lpstr>PowerPoint Presentation</vt:lpstr>
      <vt:lpstr>PowerPoint Presentation</vt:lpstr>
      <vt:lpstr>PowerPoint Presentation</vt:lpstr>
      <vt:lpstr>Here’s How It’s Done</vt:lpstr>
      <vt:lpstr>Class Exercise- Rule of 12ths</vt:lpstr>
      <vt:lpstr>PowerPoint Presentation</vt:lpstr>
      <vt:lpstr>Current Speed using 50-90 Rule</vt:lpstr>
      <vt:lpstr>Relationship Between Tide &amp; Current</vt:lpstr>
      <vt:lpstr>Relationship Between Tide &amp; Current</vt:lpstr>
      <vt:lpstr>Something In-between</vt:lpstr>
      <vt:lpstr>Tidal Charts </vt:lpstr>
      <vt:lpstr>The Weekend Navigator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Paul DeVita</cp:lastModifiedBy>
  <cp:revision>521</cp:revision>
  <dcterms:created xsi:type="dcterms:W3CDTF">2006-01-02T14:25:47Z</dcterms:created>
  <dcterms:modified xsi:type="dcterms:W3CDTF">2015-01-05T22:54:23Z</dcterms:modified>
</cp:coreProperties>
</file>